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CFC1"/>
    <a:srgbClr val="E49E99"/>
    <a:srgbClr val="F2CDC3"/>
    <a:srgbClr val="E2F5FF"/>
    <a:srgbClr val="FAE3D1"/>
    <a:srgbClr val="F0C99F"/>
    <a:srgbClr val="E9B27F"/>
    <a:srgbClr val="A0CAA8"/>
    <a:srgbClr val="E3EFE1"/>
    <a:srgbClr val="AFD1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37"/>
    <p:restoredTop sz="94652"/>
  </p:normalViewPr>
  <p:slideViewPr>
    <p:cSldViewPr snapToGrid="0" snapToObjects="1">
      <p:cViewPr varScale="1">
        <p:scale>
          <a:sx n="78" d="100"/>
          <a:sy n="78" d="100"/>
        </p:scale>
        <p:origin x="184" y="1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A6795FF-E794-0F43-BB2B-91B1DDB518F0}" type="datetimeFigureOut">
              <a:rPr kumimoji="1" lang="ja-JP" altLang="en-US" smtClean="0"/>
              <a:t>2022/2/9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30DB991-4017-AB4A-AE78-988B9869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4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476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CC7087-EF7C-B447-8825-677B1E2E1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E198B61-9EFA-F24B-B055-6FCB13210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288278-56C8-F648-90C0-1E16DCC4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2022/2/9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8C9C68-7646-8D44-BBEC-AF1B0C36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31C4C1-E27F-8143-A930-43FAA875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884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FB3B09-6509-644F-B281-B0BA7A27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2A38DC4-C713-5549-A38D-584B9BCC4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7BE1FA-F3AD-B849-BC2D-6FBFCAF1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2022/2/9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669D2D-FF3E-1244-89AD-AB6AD5A0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10D9FE-F116-124A-B8C8-D7684AF06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747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31B8E3A-D2BF-B64A-99B4-A741DDB66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8C326B6-3713-054A-AA56-40209F244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2CC4B4-E33B-E549-96C1-69C73AE3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2022/2/9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BC0388-1E29-3A47-A06A-04060059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DB1583-7341-D343-B729-62717829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82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D0D90-3816-1847-9707-F0852235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E15901-CD77-C04F-9D23-774A38D4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47E2C9-7B9A-EA40-B02D-5B5F7DCF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2022/2/9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78EF3D-EFA7-F34B-944C-463EE74B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1E0B5D-17B6-2E45-8CC4-1D0DF282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3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1A97A3-0555-9348-9DA6-AF5C8C74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7AE2EDD-7F75-824E-AD05-8FD6A49AC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D5AF8B-06D6-C94E-A124-25B61320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2022/2/9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F75A62-8767-2F44-8FB7-3DFBA0AB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41643D-B1BA-BF4E-BC6F-44029691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08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719960-FCFB-C848-8A76-F3D3A8A62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CB7DAD-764C-3842-8A42-B37AA9E9F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C09CE2-BA4E-604D-842F-3E6BDDD59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9E13322-04CD-304A-83E7-8DB87A6F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2022/2/9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AC8D29-F23A-5041-A128-4745ACAD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06E7D8-B6CB-B64F-815F-90BADA6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20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EA48CB-756C-C547-9BA4-AAC08A48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F3E7FCB-D523-C845-A761-BD02F1EC7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20446BC-4872-1C4C-AB55-D5B1E7451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C02D8A8-6C24-8548-ACFF-0BD71315B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69DA1AD-0300-1E44-B47F-69E76E761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C392BC5-D9FC-5E4B-B485-CF9A2B933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2022/2/9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6C9DA1B-1C2D-0A44-8270-47126F08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BAF0D62-595D-184F-BB9D-06968E96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953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668362-31B8-954C-B933-C7A22C34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29467D3-F553-6742-B9F1-6C117F65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2022/2/9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A34A179-E004-5E4E-9C15-3ED0275C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45C6926-2B72-534B-88B3-C12CB4A3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46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E4C9CD2-F472-6C4D-86D7-C52EC6453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2022/2/9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E92889D-916E-DE45-99A0-639D198D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85041F-653A-2843-B1B7-89360ABB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66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A152B-DB54-C244-9867-EE5C7293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624DDD-0342-F04D-8059-A907D2E73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2A02BE4-FA3C-FB49-A399-38296C508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5486654-421D-4546-A948-E1B7C069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2022/2/9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252714-EC04-2F4E-B2B7-D5C8ABCA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FCBC0E6-5A46-8546-B589-71BDCB4F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94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EE6CE8-66BC-E240-9634-DEA074A4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1A2542E-2E7A-FA44-A935-9DD7BAC87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05C00E5-77EF-3D4D-AF72-7A06C3936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796BDF-A51A-1240-8342-0DFC9548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2022/2/9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94B68A-D8E4-8F4D-850D-DC1EECEC7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49A8705-6A2B-BB46-9E5F-FC5A6457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34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F8182D7-6BA6-D948-B9C8-E4D9EE90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4520D6-285B-834C-802B-E1BA8BCF1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83A891-66A2-C741-8D0B-9DCA66F7A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7C788-02C8-F94E-83CE-B89C84E27C2C}" type="datetimeFigureOut">
              <a:rPr kumimoji="1" lang="ja-JP" altLang="en-US" smtClean="0"/>
              <a:t>2022/2/9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082A5E-2868-A54D-970F-4895729B2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A69A26-3B1E-044A-864A-BFE588B85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71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480C49-9893-7E48-8376-A644DBB789DC}"/>
              </a:ext>
            </a:extLst>
          </p:cNvPr>
          <p:cNvSpPr txBox="1"/>
          <p:nvPr/>
        </p:nvSpPr>
        <p:spPr>
          <a:xfrm>
            <a:off x="333137" y="2611391"/>
            <a:ext cx="4238863" cy="984885"/>
          </a:xfrm>
          <a:prstGeom prst="rect">
            <a:avLst/>
          </a:prstGeom>
          <a:noFill/>
          <a:effectLst>
            <a:reflection blurRad="62011" stA="25000" endPos="90000" dir="5400000" sy="-100000" algn="bl" rotWithShape="0"/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6400" b="1">
                <a:solidFill>
                  <a:schemeClr val="accent2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住生活</a:t>
            </a:r>
            <a:endParaRPr kumimoji="1" lang="ja-JP" altLang="en-US" sz="6400" b="1">
              <a:solidFill>
                <a:schemeClr val="accent2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DD8EF9F-958E-5B4E-BB7E-0795CB305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300" y="540000"/>
            <a:ext cx="72647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51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アイコン&#10;&#10;自動的に生成された説明">
            <a:extLst>
              <a:ext uri="{FF2B5EF4-FFF2-40B4-BE49-F238E27FC236}">
                <a16:creationId xmlns:a16="http://schemas.microsoft.com/office/drawing/2014/main" id="{6BBAF53E-AADE-1C41-BF6B-DDBDD97C6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360000"/>
            <a:ext cx="2864227" cy="12348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DB25FF-DBDA-2C46-9384-4AEA1ABE28DE}"/>
              </a:ext>
            </a:extLst>
          </p:cNvPr>
          <p:cNvSpPr txBox="1"/>
          <p:nvPr/>
        </p:nvSpPr>
        <p:spPr>
          <a:xfrm>
            <a:off x="720000" y="1800000"/>
            <a:ext cx="10752646" cy="295465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外国人向けの住宅の生活空間は</a:t>
            </a:r>
          </a:p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どうなっているんだろう？</a:t>
            </a:r>
            <a:endParaRPr lang="en-US" altLang="ja-JP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endParaRPr kumimoji="1" lang="en-US" altLang="ja-JP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en-US" altLang="ja-JP" sz="3000" dirty="0">
                <a:latin typeface="MS Gothic" panose="020B0609070205080204" pitchFamily="49" charset="-128"/>
                <a:ea typeface="MS Gothic" panose="020B0609070205080204" pitchFamily="49" charset="-128"/>
              </a:rPr>
              <a:t>【</a:t>
            </a:r>
            <a:r>
              <a:rPr lang="ja-JP" altLang="en-US" sz="3000">
                <a:latin typeface="MS Gothic" panose="020B0609070205080204" pitchFamily="49" charset="-128"/>
                <a:ea typeface="MS Gothic" panose="020B0609070205080204" pitchFamily="49" charset="-128"/>
              </a:rPr>
              <a:t>参考</a:t>
            </a:r>
            <a:r>
              <a:rPr lang="en-US" altLang="ja-JP" sz="3000" dirty="0">
                <a:latin typeface="MS Gothic" panose="020B0609070205080204" pitchFamily="49" charset="-128"/>
                <a:ea typeface="MS Gothic" panose="020B0609070205080204" pitchFamily="49" charset="-128"/>
              </a:rPr>
              <a:t>】</a:t>
            </a:r>
            <a:r>
              <a:rPr lang="en" altLang="ja-JP" sz="3000" dirty="0">
                <a:latin typeface="MS Gothic" panose="020B0609070205080204" pitchFamily="49" charset="-128"/>
                <a:ea typeface="MS Gothic" panose="020B0609070205080204" pitchFamily="49" charset="-128"/>
              </a:rPr>
              <a:t>https://</a:t>
            </a:r>
            <a:r>
              <a:rPr lang="en" altLang="ja-JP" sz="3000" dirty="0" err="1">
                <a:latin typeface="MS Gothic" panose="020B0609070205080204" pitchFamily="49" charset="-128"/>
                <a:ea typeface="MS Gothic" panose="020B0609070205080204" pitchFamily="49" charset="-128"/>
              </a:rPr>
              <a:t>iemaga.jp</a:t>
            </a:r>
            <a:r>
              <a:rPr lang="en" altLang="ja-JP" sz="3000" dirty="0">
                <a:latin typeface="MS Gothic" panose="020B0609070205080204" pitchFamily="49" charset="-128"/>
                <a:ea typeface="MS Gothic" panose="020B0609070205080204" pitchFamily="49" charset="-128"/>
              </a:rPr>
              <a:t>/special/</a:t>
            </a:r>
            <a:r>
              <a:rPr lang="en" altLang="ja-JP" sz="3000" dirty="0" err="1">
                <a:latin typeface="MS Gothic" panose="020B0609070205080204" pitchFamily="49" charset="-128"/>
                <a:ea typeface="MS Gothic" panose="020B0609070205080204" pitchFamily="49" charset="-128"/>
              </a:rPr>
              <a:t>madori</a:t>
            </a:r>
            <a:r>
              <a:rPr lang="en" altLang="ja-JP" sz="3000" dirty="0">
                <a:latin typeface="MS Gothic" panose="020B0609070205080204" pitchFamily="49" charset="-128"/>
                <a:ea typeface="MS Gothic" panose="020B0609070205080204" pitchFamily="49" charset="-128"/>
              </a:rPr>
              <a:t>/</a:t>
            </a:r>
            <a:endParaRPr kumimoji="1" lang="ja-JP" altLang="en-US" sz="30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A492AE6-63F0-C84B-AC57-DF3D0A2E0E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1100" y="3970028"/>
            <a:ext cx="1478114" cy="2356687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C99F432-A5CF-2044-993F-F1EF2437633F}"/>
              </a:ext>
            </a:extLst>
          </p:cNvPr>
          <p:cNvGrpSpPr/>
          <p:nvPr/>
        </p:nvGrpSpPr>
        <p:grpSpPr>
          <a:xfrm>
            <a:off x="9275757" y="2838450"/>
            <a:ext cx="1828800" cy="1181100"/>
            <a:chOff x="7366253" y="2854542"/>
            <a:chExt cx="1828800" cy="1181100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7264141A-82AE-8A49-BF06-79DAF4AB9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6253" y="2854542"/>
              <a:ext cx="1828800" cy="1181100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748FA8B-B32D-D54C-9177-3C634E76CC7D}"/>
                </a:ext>
              </a:extLst>
            </p:cNvPr>
            <p:cNvSpPr txBox="1"/>
            <p:nvPr/>
          </p:nvSpPr>
          <p:spPr>
            <a:xfrm>
              <a:off x="7426057" y="2923384"/>
              <a:ext cx="1709191" cy="707886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000">
                  <a:latin typeface="MS Gothic" panose="020B0609070205080204" pitchFamily="49" charset="-128"/>
                  <a:ea typeface="MS Gothic" panose="020B0609070205080204" pitchFamily="49" charset="-128"/>
                </a:rPr>
                <a:t>留学生に聞いてみよう！</a:t>
              </a:r>
              <a:endParaRPr kumimoji="1"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799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21C9D7-B570-9944-A348-7012C0062319}"/>
              </a:ext>
            </a:extLst>
          </p:cNvPr>
          <p:cNvSpPr txBox="1"/>
          <p:nvPr/>
        </p:nvSpPr>
        <p:spPr>
          <a:xfrm>
            <a:off x="720000" y="540000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>
                <a:solidFill>
                  <a:srgbClr val="00B05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住居のおもな機能について</a:t>
            </a:r>
            <a:endParaRPr kumimoji="1" lang="ja-JP" altLang="en-US" sz="3600">
              <a:solidFill>
                <a:srgbClr val="00B05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BBB03A-18E4-5D4D-9253-01B8C00CF048}"/>
              </a:ext>
            </a:extLst>
          </p:cNvPr>
          <p:cNvSpPr txBox="1"/>
          <p:nvPr/>
        </p:nvSpPr>
        <p:spPr>
          <a:xfrm>
            <a:off x="900000" y="144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en-US" altLang="ja-JP" sz="2800" dirty="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2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風雨寒暑</a:t>
            </a:r>
            <a: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などから身を守る</a:t>
            </a:r>
            <a: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2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シェルター</a:t>
            </a:r>
            <a:endParaRPr kumimoji="1" lang="ja-JP" altLang="en-US" sz="28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5F81076-A758-234E-9B81-BE2B35B8A2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625" y="3849557"/>
            <a:ext cx="1556774" cy="2468443"/>
          </a:xfrm>
          <a:prstGeom prst="rect">
            <a:avLst/>
          </a:prstGeom>
        </p:spPr>
      </p:pic>
      <p:sp>
        <p:nvSpPr>
          <p:cNvPr id="5" name="メモ 4">
            <a:extLst>
              <a:ext uri="{FF2B5EF4-FFF2-40B4-BE49-F238E27FC236}">
                <a16:creationId xmlns:a16="http://schemas.microsoft.com/office/drawing/2014/main" id="{D9B52573-C008-744E-B854-F4EB2C1B7D9A}"/>
              </a:ext>
            </a:extLst>
          </p:cNvPr>
          <p:cNvSpPr/>
          <p:nvPr/>
        </p:nvSpPr>
        <p:spPr>
          <a:xfrm>
            <a:off x="1432178" y="1508433"/>
            <a:ext cx="1640959" cy="427554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4A0F6AAC-C295-5F4F-9983-3B5DBEB3DB71}"/>
              </a:ext>
            </a:extLst>
          </p:cNvPr>
          <p:cNvSpPr/>
          <p:nvPr/>
        </p:nvSpPr>
        <p:spPr>
          <a:xfrm>
            <a:off x="6041885" y="1508433"/>
            <a:ext cx="1970898" cy="427554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46679A73-5C07-BC4E-AF1B-FD0DE7F4BAE1}"/>
              </a:ext>
            </a:extLst>
          </p:cNvPr>
          <p:cNvGrpSpPr/>
          <p:nvPr/>
        </p:nvGrpSpPr>
        <p:grpSpPr>
          <a:xfrm>
            <a:off x="8904250" y="1931857"/>
            <a:ext cx="2184400" cy="1917700"/>
            <a:chOff x="2252657" y="3363223"/>
            <a:chExt cx="2184400" cy="191770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093CA4C-A33D-824A-94F9-C0CAE4056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657" y="3363223"/>
              <a:ext cx="2184400" cy="1917700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A16B320E-DF12-3441-A707-C22801DBEB22}"/>
                </a:ext>
              </a:extLst>
            </p:cNvPr>
            <p:cNvSpPr txBox="1"/>
            <p:nvPr/>
          </p:nvSpPr>
          <p:spPr>
            <a:xfrm>
              <a:off x="2368663" y="3485562"/>
              <a:ext cx="2006867" cy="1323439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000">
                  <a:latin typeface="MS Gothic" panose="020B0609070205080204" pitchFamily="49" charset="-128"/>
                  <a:ea typeface="MS Gothic" panose="020B0609070205080204" pitchFamily="49" charset="-128"/>
                </a:rPr>
                <a:t>外で生活する不便さと危険性にはどんなものがあるかな。</a:t>
              </a:r>
              <a:endParaRPr kumimoji="1"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04643BDB-74D1-4D4E-B964-100CD79D8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717" y="3184070"/>
            <a:ext cx="3031066" cy="28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BCD6B2-5F84-3B45-B6B3-1432A7D4D30F}"/>
              </a:ext>
            </a:extLst>
          </p:cNvPr>
          <p:cNvSpPr txBox="1"/>
          <p:nvPr/>
        </p:nvSpPr>
        <p:spPr>
          <a:xfrm>
            <a:off x="900000" y="720000"/>
            <a:ext cx="6678385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食事や家族団らんをして</a:t>
            </a:r>
            <a: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2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リラックス</a:t>
            </a:r>
            <a:endParaRPr kumimoji="1" lang="ja-JP" altLang="en-US" sz="28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F64746CE-BC9B-3A49-A8A4-8BD5F75B86DF}"/>
              </a:ext>
            </a:extLst>
          </p:cNvPr>
          <p:cNvSpPr/>
          <p:nvPr/>
        </p:nvSpPr>
        <p:spPr>
          <a:xfrm>
            <a:off x="5305124" y="767833"/>
            <a:ext cx="1989752" cy="427554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53C7062-7C1F-984F-A232-0267044CF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827" y="1993001"/>
            <a:ext cx="4747260" cy="384048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971E74E-500D-2D4E-9DFB-C6341352E28A}"/>
              </a:ext>
            </a:extLst>
          </p:cNvPr>
          <p:cNvSpPr txBox="1"/>
          <p:nvPr/>
        </p:nvSpPr>
        <p:spPr>
          <a:xfrm>
            <a:off x="8166215" y="3651631"/>
            <a:ext cx="3492384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休養、くつろぎの場</a:t>
            </a:r>
            <a:endParaRPr kumimoji="1" lang="ja-JP" altLang="en-US" sz="28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メモ 4">
            <a:extLst>
              <a:ext uri="{FF2B5EF4-FFF2-40B4-BE49-F238E27FC236}">
                <a16:creationId xmlns:a16="http://schemas.microsoft.com/office/drawing/2014/main" id="{7705F1A4-CE13-A24F-A903-53763DC2BAD0}"/>
              </a:ext>
            </a:extLst>
          </p:cNvPr>
          <p:cNvSpPr/>
          <p:nvPr/>
        </p:nvSpPr>
        <p:spPr>
          <a:xfrm>
            <a:off x="8166215" y="3699464"/>
            <a:ext cx="3492385" cy="427554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11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89F6CE8-2CE3-CB4C-B6B2-D06BBB0A5D3C}"/>
              </a:ext>
            </a:extLst>
          </p:cNvPr>
          <p:cNvSpPr txBox="1"/>
          <p:nvPr/>
        </p:nvSpPr>
        <p:spPr>
          <a:xfrm>
            <a:off x="900000" y="72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en-US" altLang="ja-JP" sz="2800" dirty="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2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子育て</a:t>
            </a:r>
            <a: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  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介護や看護を行う福祉の場</a:t>
            </a:r>
            <a:endParaRPr kumimoji="1" lang="ja-JP" altLang="en-US" sz="28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メモ 2">
            <a:extLst>
              <a:ext uri="{FF2B5EF4-FFF2-40B4-BE49-F238E27FC236}">
                <a16:creationId xmlns:a16="http://schemas.microsoft.com/office/drawing/2014/main" id="{8ACD2981-0EF5-AE44-988A-690B5E117931}"/>
              </a:ext>
            </a:extLst>
          </p:cNvPr>
          <p:cNvSpPr/>
          <p:nvPr/>
        </p:nvSpPr>
        <p:spPr>
          <a:xfrm>
            <a:off x="1394471" y="787385"/>
            <a:ext cx="1320449" cy="427554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コンテンツ プレースホルダー 6">
            <a:extLst>
              <a:ext uri="{FF2B5EF4-FFF2-40B4-BE49-F238E27FC236}">
                <a16:creationId xmlns:a16="http://schemas.microsoft.com/office/drawing/2014/main" id="{85E9F6A9-359C-604E-B4FA-4129D2B01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695" y="2322853"/>
            <a:ext cx="3571875" cy="331291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013CA9D-C1EB-7547-AF9E-BD827752A4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6153" y="2177592"/>
            <a:ext cx="2922309" cy="35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0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9C3F13-3875-D64E-AA19-74185E63DD94}"/>
              </a:ext>
            </a:extLst>
          </p:cNvPr>
          <p:cNvSpPr txBox="1"/>
          <p:nvPr/>
        </p:nvSpPr>
        <p:spPr>
          <a:xfrm>
            <a:off x="900000" y="72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趣味の場　コミュニケーションの場</a:t>
            </a:r>
            <a:endParaRPr kumimoji="1" lang="ja-JP" altLang="en-US" sz="28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コンテンツ プレースホルダー 3">
            <a:extLst>
              <a:ext uri="{FF2B5EF4-FFF2-40B4-BE49-F238E27FC236}">
                <a16:creationId xmlns:a16="http://schemas.microsoft.com/office/drawing/2014/main" id="{FDD8D19F-79F5-6A4C-8747-A1FCFEFDC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98" y="2261910"/>
            <a:ext cx="3231182" cy="342386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020A65B-B67F-F349-964E-D001004C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161" y="1892689"/>
            <a:ext cx="3898528" cy="389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51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6521DE-475B-8B40-A7B9-4DBE2022CD3A}"/>
              </a:ext>
            </a:extLst>
          </p:cNvPr>
          <p:cNvSpPr txBox="1"/>
          <p:nvPr/>
        </p:nvSpPr>
        <p:spPr>
          <a:xfrm>
            <a:off x="720000" y="540000"/>
            <a:ext cx="10752646" cy="110799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職業生活（テレワーク）の場でもあり、</a:t>
            </a:r>
            <a:endParaRPr lang="en-US" altLang="ja-JP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あらゆる家庭生活の拠点となる。</a:t>
            </a:r>
            <a:endParaRPr kumimoji="1" lang="ja-JP" altLang="en-US" sz="36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0199543-C723-714E-9CF2-B63E0DF64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354" y="2244926"/>
            <a:ext cx="4994292" cy="331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13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ED7B78-FF4F-314A-A053-595624878054}"/>
              </a:ext>
            </a:extLst>
          </p:cNvPr>
          <p:cNvSpPr txBox="1"/>
          <p:nvPr/>
        </p:nvSpPr>
        <p:spPr>
          <a:xfrm>
            <a:off x="720000" y="540000"/>
            <a:ext cx="11869330" cy="543225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spcAft>
                <a:spcPts val="1800"/>
              </a:spcAft>
            </a:pPr>
            <a:r>
              <a:rPr lang="ja-JP" altLang="en-US" sz="44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まとめ</a:t>
            </a:r>
          </a:p>
          <a:p>
            <a:pPr>
              <a:spcAft>
                <a:spcPts val="1800"/>
              </a:spcAft>
            </a:pPr>
            <a:r>
              <a:rPr lang="ja-JP" altLang="en-US" sz="4400">
                <a:solidFill>
                  <a:schemeClr val="accent2">
                    <a:lumMod val="40000"/>
                    <a:lumOff val="60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住まいの空間は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4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生活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と密接に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spcAft>
                <a:spcPts val="1800"/>
              </a:spcAft>
            </a:pP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　結びついている。</a:t>
            </a:r>
          </a:p>
          <a:p>
            <a:r>
              <a:rPr lang="ja-JP" altLang="en-US" sz="4400">
                <a:solidFill>
                  <a:schemeClr val="accent2">
                    <a:lumMod val="40000"/>
                    <a:lumOff val="60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住まいにはシェルター、家族生活の場、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　プライベート活動の場などの役割がある。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　これらの役割が満たされれば、住まいは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　　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4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快適</a:t>
            </a:r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な空間となる。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メモ 4">
            <a:extLst>
              <a:ext uri="{FF2B5EF4-FFF2-40B4-BE49-F238E27FC236}">
                <a16:creationId xmlns:a16="http://schemas.microsoft.com/office/drawing/2014/main" id="{B52794E1-15E5-DF40-B75C-E7CE9A71A0B7}"/>
              </a:ext>
            </a:extLst>
          </p:cNvPr>
          <p:cNvSpPr/>
          <p:nvPr/>
        </p:nvSpPr>
        <p:spPr>
          <a:xfrm>
            <a:off x="5375953" y="1514590"/>
            <a:ext cx="1442994" cy="60644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2857F362-F217-8349-83F8-6D4EE5DEEE01}"/>
              </a:ext>
            </a:extLst>
          </p:cNvPr>
          <p:cNvSpPr/>
          <p:nvPr/>
        </p:nvSpPr>
        <p:spPr>
          <a:xfrm>
            <a:off x="1155942" y="5365816"/>
            <a:ext cx="1442994" cy="60644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47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CD1462-F17B-5D47-9CB0-E66D10FFF8B9}"/>
              </a:ext>
            </a:extLst>
          </p:cNvPr>
          <p:cNvSpPr txBox="1"/>
          <p:nvPr/>
        </p:nvSpPr>
        <p:spPr>
          <a:xfrm>
            <a:off x="720000" y="2622808"/>
            <a:ext cx="10800000" cy="92333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altLang="ja-JP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1.</a:t>
            </a:r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どのような家に住みたい？</a:t>
            </a:r>
            <a:endParaRPr kumimoji="1" lang="ja-JP" altLang="en-US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5D5AA64-6301-3E43-8913-B809F1A67B90}"/>
              </a:ext>
            </a:extLst>
          </p:cNvPr>
          <p:cNvCxnSpPr>
            <a:cxnSpLocks/>
          </p:cNvCxnSpPr>
          <p:nvPr/>
        </p:nvCxnSpPr>
        <p:spPr>
          <a:xfrm>
            <a:off x="1484533" y="3683977"/>
            <a:ext cx="9270934" cy="0"/>
          </a:xfrm>
          <a:prstGeom prst="line">
            <a:avLst/>
          </a:prstGeom>
          <a:ln w="63500">
            <a:gradFill>
              <a:gsLst>
                <a:gs pos="70000">
                  <a:schemeClr val="accent2"/>
                </a:gs>
                <a:gs pos="3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8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DBE107-3764-F443-8532-34FFC0849F45}"/>
              </a:ext>
            </a:extLst>
          </p:cNvPr>
          <p:cNvSpPr txBox="1"/>
          <p:nvPr/>
        </p:nvSpPr>
        <p:spPr>
          <a:xfrm>
            <a:off x="720000" y="1840629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プライバシーを守るため</a:t>
            </a:r>
            <a:endParaRPr kumimoji="1" lang="ja-JP" altLang="en-US" sz="36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DB45FA0-58EA-594F-ACF2-97E593DD8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539999"/>
            <a:ext cx="10752000" cy="72321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B0776FC-9FB2-B34A-884D-FD81DA30F0A6}"/>
              </a:ext>
            </a:extLst>
          </p:cNvPr>
          <p:cNvSpPr txBox="1"/>
          <p:nvPr/>
        </p:nvSpPr>
        <p:spPr>
          <a:xfrm>
            <a:off x="1266092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①人はなぜ家に住むのだろう？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 descr="図形&#10;&#10;自動的に生成された説明">
            <a:extLst>
              <a:ext uri="{FF2B5EF4-FFF2-40B4-BE49-F238E27FC236}">
                <a16:creationId xmlns:a16="http://schemas.microsoft.com/office/drawing/2014/main" id="{32510D19-9722-4040-A643-4EA7037E6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785" y="2972044"/>
            <a:ext cx="3550430" cy="26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83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297C1F-E0D6-FF46-AD2E-9FCD0D9BB61C}"/>
              </a:ext>
            </a:extLst>
          </p:cNvPr>
          <p:cNvSpPr txBox="1"/>
          <p:nvPr/>
        </p:nvSpPr>
        <p:spPr>
          <a:xfrm>
            <a:off x="850628" y="1111500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暑さ、寒さ、雨などをしのぐため</a:t>
            </a:r>
            <a:endParaRPr kumimoji="1" lang="ja-JP" altLang="en-US" sz="36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図 3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A8712B23-7AC7-3D47-B450-D3B28B167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432" y="1913641"/>
            <a:ext cx="48895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45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B338C6-39D3-3742-8BCA-E5E1405B33E9}"/>
              </a:ext>
            </a:extLst>
          </p:cNvPr>
          <p:cNvSpPr txBox="1"/>
          <p:nvPr/>
        </p:nvSpPr>
        <p:spPr>
          <a:xfrm>
            <a:off x="736328" y="1013529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外敵（動物や虫など）から逃れるため</a:t>
            </a:r>
            <a:endParaRPr kumimoji="1" lang="ja-JP" altLang="en-US" sz="36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図 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8FEC913-FEFB-3646-81FC-81D0F4349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441" y="1986764"/>
            <a:ext cx="4419600" cy="349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38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4AC729-1C85-564D-A528-C86C291F4627}"/>
              </a:ext>
            </a:extLst>
          </p:cNvPr>
          <p:cNvSpPr txBox="1"/>
          <p:nvPr/>
        </p:nvSpPr>
        <p:spPr>
          <a:xfrm>
            <a:off x="720001" y="1620000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>
                <a:solidFill>
                  <a:srgbClr val="00B05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住空間と生活行為の関係</a:t>
            </a:r>
            <a:endParaRPr kumimoji="1" lang="ja-JP" altLang="en-US" sz="3600">
              <a:solidFill>
                <a:srgbClr val="00B05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8D44841-E2DE-0549-9ED4-1B85036E5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539999"/>
            <a:ext cx="10752000" cy="72321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5A4957-CFDE-7943-87F4-EFC86004682A}"/>
              </a:ext>
            </a:extLst>
          </p:cNvPr>
          <p:cNvSpPr txBox="1"/>
          <p:nvPr/>
        </p:nvSpPr>
        <p:spPr>
          <a:xfrm>
            <a:off x="1266092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②住まいの空間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5A65DC1-C562-0A44-8206-49BC2AAF5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2530785"/>
            <a:ext cx="76962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89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877751E-4CD2-224C-ACC1-6FCA0F1DB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860" y="1648709"/>
            <a:ext cx="76390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1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5C3A1EA-09DB-E943-95B0-27533C70B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40" y="1619970"/>
            <a:ext cx="77533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2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C13A013-F13F-E445-8F67-2887B9AFB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466" y="1513002"/>
            <a:ext cx="7620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11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5CE61B6F614244AB24214004C2201C8" ma:contentTypeVersion="13" ma:contentTypeDescription="新しいドキュメントを作成します。" ma:contentTypeScope="" ma:versionID="226893331aed7f24245c17bfbf900c5b">
  <xsd:schema xmlns:xsd="http://www.w3.org/2001/XMLSchema" xmlns:xs="http://www.w3.org/2001/XMLSchema" xmlns:p="http://schemas.microsoft.com/office/2006/metadata/properties" xmlns:ns2="2843f774-3727-4fa6-aea7-4900779d95ca" xmlns:ns3="c96c35a3-9b6b-4ff4-bea4-5ce657555ebe" targetNamespace="http://schemas.microsoft.com/office/2006/metadata/properties" ma:root="true" ma:fieldsID="2a5a63687ad076dd74a3d584bedc389d" ns2:_="" ns3:_="">
    <xsd:import namespace="2843f774-3727-4fa6-aea7-4900779d95ca"/>
    <xsd:import namespace="c96c35a3-9b6b-4ff4-bea4-5ce657555e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43f774-3727-4fa6-aea7-4900779d95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c35a3-9b6b-4ff4-bea4-5ce657555eb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B702E7-5DC9-40B6-99C8-FE8E32076167}"/>
</file>

<file path=customXml/itemProps2.xml><?xml version="1.0" encoding="utf-8"?>
<ds:datastoreItem xmlns:ds="http://schemas.openxmlformats.org/officeDocument/2006/customXml" ds:itemID="{3ABA4093-EC41-443F-9952-A61AF38C0EB0}"/>
</file>

<file path=customXml/itemProps3.xml><?xml version="1.0" encoding="utf-8"?>
<ds:datastoreItem xmlns:ds="http://schemas.openxmlformats.org/officeDocument/2006/customXml" ds:itemID="{725E7CF9-7BF3-47B4-A8EF-1BF605E86DF2}"/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220</Words>
  <Application>Microsoft Macintosh PowerPoint</Application>
  <PresentationFormat>ワイド画面</PresentationFormat>
  <Paragraphs>30</Paragraphs>
  <Slides>16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0" baseType="lpstr">
      <vt:lpstr>MS Gothic</vt:lpstr>
      <vt:lpstr>游ゴシック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石本 忠廣</dc:creator>
  <cp:lastModifiedBy>後藤 真理子</cp:lastModifiedBy>
  <cp:revision>38</cp:revision>
  <cp:lastPrinted>2021-12-07T06:42:54Z</cp:lastPrinted>
  <dcterms:created xsi:type="dcterms:W3CDTF">2021-12-07T04:03:17Z</dcterms:created>
  <dcterms:modified xsi:type="dcterms:W3CDTF">2022-02-09T09:47:59Z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0x01010085CE61B6F614244AB24214004C2201C8</vt:lpwstr>
  </property>
</Properties>
</file>