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8D0"/>
    <a:srgbClr val="A015FF"/>
    <a:srgbClr val="F7CFC1"/>
    <a:srgbClr val="E49E99"/>
    <a:srgbClr val="F2CDC3"/>
    <a:srgbClr val="E2F5FF"/>
    <a:srgbClr val="FAE3D1"/>
    <a:srgbClr val="F0C99F"/>
    <a:srgbClr val="E9B27F"/>
    <a:srgbClr val="A0C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1"/>
    <p:restoredTop sz="94667"/>
  </p:normalViewPr>
  <p:slideViewPr>
    <p:cSldViewPr snapToGrid="0" snapToObjects="1">
      <p:cViewPr varScale="1">
        <p:scale>
          <a:sx n="124" d="100"/>
          <a:sy n="124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6795FF-E794-0F43-BB2B-91B1DDB518F0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0DB991-4017-AB4A-AE78-988B98691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76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3CC7087-EF7C-B447-8825-677B1E2E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9E198B61-9EFA-F24B-B055-6FCB1321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88288278-56C8-F648-90C0-1E16DCC4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918C9C68-7646-8D44-BBEC-AF1B0C36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431C4C1-E27F-8143-A930-43FAA87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8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3FB3B09-6509-644F-B281-B0BA7A27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92A38DC4-C713-5549-A38D-584B9B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977BE1FA-F3AD-B849-BC2D-6FBFCAF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D5669D2D-FF3E-1244-89AD-AB6AD5A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F010D9FE-F116-124A-B8C8-D7684AF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131B8E3A-D2BF-B64A-99B4-A741DDB66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18C326B6-3713-054A-AA56-40209F24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52CC4B4-E33B-E549-96C1-69C73AE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4BC0388-1E29-3A47-A06A-0406005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6DDB1583-7341-D343-B729-62717829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18D0D90-3816-1847-9707-F0852235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6E15901-CD77-C04F-9D23-774A38D4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B47E2C9-7B9A-EA40-B02D-5B5F7DCF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F78EF3D-EFA7-F34B-944C-463EE74B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51E0B5D-17B6-2E45-8CC4-1D0DF282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81A97A3-0555-9348-9DA6-AF5C8C7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F7AE2EDD-7F75-824E-AD05-8FD6A49A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FD5AF8B-06D6-C94E-A124-25B6132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EF75A62-8767-2F44-8FB7-3DFBA0A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2541643D-B1BA-BF4E-BC6F-4402969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B719960-FCFB-C848-8A76-F3D3A8A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BCB7DAD-764C-3842-8A42-B37AA9E9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95C09CE2-BA4E-604D-842F-3E6BDDD5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B9E13322-04CD-304A-83E7-8DB87A6F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0BAC8D29-F23A-5041-A128-4745ACA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106E7D8-B6CB-B64F-815F-90BADA6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6EA48CB-756C-C547-9BA4-AAC08A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1F3E7FCB-D523-C845-A761-BD02F1E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A20446BC-4872-1C4C-AB55-D5B1E745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DC02D8A8-6C24-8548-ACFF-0BD71315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469DA1AD-0300-1E44-B47F-69E76E76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CC392BC5-D9FC-5E4B-B485-CF9A2B93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56C9DA1B-1C2D-0A44-8270-47126F08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7BAF0D62-595D-184F-BB9D-06968E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B668362-31B8-954C-B933-C7A22C3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B29467D3-F553-6742-B9F1-6C117F65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8A34A179-E004-5E4E-9C15-3ED0275C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A45C6926-2B72-534B-88B3-C12CB4A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7E4C9CD2-F472-6C4D-86D7-C52EC64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7E92889D-916E-DE45-99A0-639D198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F485041F-653A-2843-B1B7-89360AB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40A152B-DB54-C244-9867-EE5C7293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0624DDD-0342-F04D-8059-A907D2E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52A02BE4-FA3C-FB49-A399-38296C50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F5486654-421D-4546-A948-E1B7C069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96252714-EC04-2F4E-B2B7-D5C8ABC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BFCBC0E6-5A46-8546-B589-71BDCB4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5EE6CE8-66BC-E240-9634-DEA074A4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B1A2542E-2E7A-FA44-A935-9DD7BAC87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405C00E5-77EF-3D4D-AF72-7A06C393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F8796BDF-A51A-1240-8342-0DFC9548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9094B68A-D8E4-8F4D-850D-DC1EECE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49A8705-6A2B-BB46-9E5F-FC5A645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="" xmlns:a16="http://schemas.microsoft.com/office/drawing/2014/main" id="{AF8182D7-6BA6-D948-B9C8-E4D9EE9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7E4520D6-285B-834C-802B-E1BA8BC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6683A891-66A2-C741-8D0B-9DCA66F7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C788-02C8-F94E-83CE-B89C84E27C2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A0082A5E-2868-A54D-970F-4895729B2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BAA69A26-3B1E-044A-864A-BFE588B8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6D480C49-9893-7E48-8376-A644DBB789DC}"/>
              </a:ext>
            </a:extLst>
          </p:cNvPr>
          <p:cNvSpPr txBox="1"/>
          <p:nvPr/>
        </p:nvSpPr>
        <p:spPr>
          <a:xfrm>
            <a:off x="333137" y="2611391"/>
            <a:ext cx="4238863" cy="984885"/>
          </a:xfrm>
          <a:prstGeom prst="rect">
            <a:avLst/>
          </a:prstGeom>
          <a:noFill/>
          <a:effectLst>
            <a:reflection blurRad="62011" stA="25000" endPos="90000" dir="5400000" sy="-100000" algn="bl" rotWithShape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6400" b="1">
                <a:solidFill>
                  <a:schemeClr val="accent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食生活</a:t>
            </a:r>
            <a:endParaRPr kumimoji="1" lang="ja-JP" altLang="en-US" sz="6400" b="1">
              <a:solidFill>
                <a:schemeClr val="accent2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="" xmlns:a16="http://schemas.microsoft.com/office/drawing/2014/main" id="{39CEAC6F-284F-B74E-938F-1D872F248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" t="20078" r="305" b="22705"/>
          <a:stretch/>
        </p:blipFill>
        <p:spPr>
          <a:xfrm>
            <a:off x="4864845" y="540000"/>
            <a:ext cx="7327155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5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59E62D1C-8179-6941-BACD-8C341549F055}"/>
              </a:ext>
            </a:extLst>
          </p:cNvPr>
          <p:cNvSpPr txBox="1"/>
          <p:nvPr/>
        </p:nvSpPr>
        <p:spPr>
          <a:xfrm>
            <a:off x="720001" y="540000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）健康を判断する</a:t>
            </a:r>
            <a:endParaRPr kumimoji="1" lang="ja-JP" altLang="en-US" sz="4400" dirty="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4AA633C6-9D3A-AF47-8D1B-693F200BCF3B}"/>
              </a:ext>
            </a:extLst>
          </p:cNvPr>
          <p:cNvSpPr txBox="1"/>
          <p:nvPr/>
        </p:nvSpPr>
        <p:spPr>
          <a:xfrm>
            <a:off x="1080000" y="2581019"/>
            <a:ext cx="4537029" cy="13542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あなたの</a:t>
            </a:r>
            <a:r>
              <a:rPr lang="en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BMI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を</a:t>
            </a:r>
          </a:p>
          <a:p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計算してみよう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!!</a:t>
            </a:r>
            <a:endParaRPr kumimoji="1" lang="ja-JP" altLang="en-US" sz="44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="" xmlns:a16="http://schemas.microsoft.com/office/drawing/2014/main" id="{F7F39EB4-60A1-704C-B8CF-FF4C7CFC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91" y="540000"/>
            <a:ext cx="4835408" cy="54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10EC3EB3-036C-5541-9920-7ED6EBB2EBDA}"/>
              </a:ext>
            </a:extLst>
          </p:cNvPr>
          <p:cNvSpPr txBox="1"/>
          <p:nvPr/>
        </p:nvSpPr>
        <p:spPr>
          <a:xfrm>
            <a:off x="720000" y="540000"/>
            <a:ext cx="10800000" cy="52322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80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間違ったダイエットの悪影響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63D1D392-E4CD-3541-A777-9ECD320306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05" y="251510"/>
            <a:ext cx="4374258" cy="595334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98" y="3606229"/>
            <a:ext cx="1807510" cy="23527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A0E9819F-0BE0-3F46-91DB-2E157C66F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198" y="1863415"/>
            <a:ext cx="2719837" cy="148964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9F765D52-50F0-794C-8DBA-159F2BB4F585}"/>
              </a:ext>
            </a:extLst>
          </p:cNvPr>
          <p:cNvSpPr txBox="1"/>
          <p:nvPr/>
        </p:nvSpPr>
        <p:spPr>
          <a:xfrm>
            <a:off x="1462787" y="2056250"/>
            <a:ext cx="2490658" cy="707886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kumimoji="1" lang="ja-JP" altLang="en-US" sz="2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過度なダイエットに</a:t>
            </a:r>
            <a:endParaRPr kumimoji="1" lang="en-US" altLang="ja-JP" sz="2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2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気をつけないとね！</a:t>
            </a:r>
            <a:endParaRPr kumimoji="1" lang="ja-JP" altLang="en-US" sz="2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61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アイコン&#10;&#10;自動的に生成された説明">
            <a:extLst>
              <a:ext uri="{FF2B5EF4-FFF2-40B4-BE49-F238E27FC236}">
                <a16:creationId xmlns="" xmlns:a16="http://schemas.microsoft.com/office/drawing/2014/main" id="{2ED99A94-3430-2546-BF26-7E76FA20B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2864227" cy="1234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F0F6F552-4B84-5844-B013-0083292376D9}"/>
              </a:ext>
            </a:extLst>
          </p:cNvPr>
          <p:cNvSpPr txBox="1"/>
          <p:nvPr/>
        </p:nvSpPr>
        <p:spPr>
          <a:xfrm>
            <a:off x="720000" y="1692423"/>
            <a:ext cx="10710000" cy="36009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なぜこのような法律ができたのだろう</a:t>
            </a: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？</a:t>
            </a:r>
            <a:endParaRPr lang="en-US" altLang="ja-JP" sz="44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571500" indent="-571500">
              <a:spcBef>
                <a:spcPts val="600"/>
              </a:spcBef>
              <a:buFont typeface="Arial" charset="0"/>
              <a:buChar char="•"/>
            </a:pPr>
            <a:r>
              <a:rPr lang="ja-JP" altLang="en-US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フランス</a:t>
            </a:r>
            <a:r>
              <a:rPr lang="ja-JP" altLang="en-US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では極端に痩せたモデルの活動が禁止されている（</a:t>
            </a:r>
            <a:r>
              <a:rPr lang="en-US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2017</a:t>
            </a:r>
            <a:r>
              <a:rPr lang="ja-JP" altLang="en-US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年施行）</a:t>
            </a:r>
          </a:p>
          <a:p>
            <a:pPr marL="571500" indent="-571500">
              <a:spcBef>
                <a:spcPts val="3000"/>
              </a:spcBef>
              <a:buFont typeface="Arial" charset="0"/>
              <a:buChar char="•"/>
            </a:pPr>
            <a:r>
              <a:rPr lang="en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BMI</a:t>
            </a:r>
            <a:r>
              <a:rPr lang="ja-JP" altLang="en-US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が低すぎず、健康であることを証明する診断書の提出が</a:t>
            </a:r>
            <a:r>
              <a:rPr lang="ja-JP" altLang="en-US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義務付け</a:t>
            </a:r>
            <a:endParaRPr kumimoji="1" lang="ja-JP" altLang="en-US" sz="4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30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ABE79A0C-4D23-D540-93ED-BFFCD735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39999"/>
            <a:ext cx="10752000" cy="72321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E4765AEC-A674-3344-BE69-159E5D97C585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②食生活の変化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2F05CDAB-AB59-274D-A69F-1C5C0D6A5123}"/>
              </a:ext>
            </a:extLst>
          </p:cNvPr>
          <p:cNvSpPr txBox="1"/>
          <p:nvPr/>
        </p:nvSpPr>
        <p:spPr>
          <a:xfrm>
            <a:off x="812467" y="2273762"/>
            <a:ext cx="10659533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今の食事と昔の食事は</a:t>
            </a:r>
            <a:endParaRPr lang="en-US" altLang="ja-JP" sz="54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5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どこ変わっているだろう。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40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アイコン&#10;&#10;自動的に生成された説明">
            <a:extLst>
              <a:ext uri="{FF2B5EF4-FFF2-40B4-BE49-F238E27FC236}">
                <a16:creationId xmlns="" xmlns:a16="http://schemas.microsoft.com/office/drawing/2014/main" id="{4EDC0CE2-509F-414A-BCE9-2E494ADBA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2864227" cy="12348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5CA93E0D-50A6-8C4D-B63A-E3100B67FB7A}"/>
              </a:ext>
            </a:extLst>
          </p:cNvPr>
          <p:cNvSpPr txBox="1"/>
          <p:nvPr/>
        </p:nvSpPr>
        <p:spPr>
          <a:xfrm>
            <a:off x="719999" y="1800000"/>
            <a:ext cx="11472001" cy="40010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" altLang="ja-JP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SNS</a:t>
            </a: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では</a:t>
            </a:r>
            <a:r>
              <a:rPr lang="en" altLang="ja-JP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『</a:t>
            </a: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食</a:t>
            </a:r>
            <a:r>
              <a:rPr lang="en-US" altLang="ja-JP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』</a:t>
            </a: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にかかわる</a:t>
            </a:r>
            <a:endParaRPr lang="en-US" altLang="ja-JP" sz="44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どのようなことが話題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になっているだろう？</a:t>
            </a:r>
            <a:endParaRPr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180000">
              <a:spcBef>
                <a:spcPts val="4200"/>
              </a:spcBef>
            </a:pP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例えば・・・</a:t>
            </a:r>
          </a:p>
          <a:p>
            <a:pPr marL="751500" indent="-571500">
              <a:buFont typeface="Arial" charset="0"/>
              <a:buChar char="•"/>
            </a:pPr>
            <a:r>
              <a:rPr lang="en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SNS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映えする食べ物</a:t>
            </a:r>
          </a:p>
          <a:p>
            <a:pPr marL="751500" indent="-571500">
              <a:buFont typeface="Arial" charset="0"/>
              <a:buChar char="•"/>
            </a:pP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ダイエット方法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86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9E0DD79-D1E3-3B4F-943B-B177C2DA7873}"/>
              </a:ext>
            </a:extLst>
          </p:cNvPr>
          <p:cNvSpPr txBox="1"/>
          <p:nvPr/>
        </p:nvSpPr>
        <p:spPr>
          <a:xfrm>
            <a:off x="720000" y="816856"/>
            <a:ext cx="10689680" cy="50783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消費が減った食べ物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ja-JP" altLang="en-US" sz="5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主食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である </a:t>
            </a:r>
            <a:r>
              <a:rPr lang="ja-JP" altLang="en-US" sz="5400" dirty="0" smtClean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米</a:t>
            </a:r>
            <a:endParaRPr lang="en-US" altLang="ja-JP" sz="5400" dirty="0" smtClean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lang="ja-JP" altLang="en-US" sz="54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685800" indent="-685800">
              <a:spcBef>
                <a:spcPts val="1800"/>
              </a:spcBef>
              <a:buFont typeface="Arial" charset="0"/>
              <a:buChar char="•"/>
            </a:pP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消費が増えた食べ物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ja-JP" altLang="en-US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肉類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乳・乳製品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油脂類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r">
              <a:spcBef>
                <a:spcPts val="600"/>
              </a:spcBef>
            </a:pPr>
            <a:r>
              <a:rPr lang="ja-JP" altLang="en-US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など</a:t>
            </a:r>
            <a:endParaRPr kumimoji="1" lang="ja-JP" altLang="en-US" sz="40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メモ 5">
            <a:extLst>
              <a:ext uri="{FF2B5EF4-FFF2-40B4-BE49-F238E27FC236}">
                <a16:creationId xmlns="" xmlns:a16="http://schemas.microsoft.com/office/drawing/2014/main" id="{45BB8BB4-7F0B-0648-9721-3C654CE77F98}"/>
              </a:ext>
            </a:extLst>
          </p:cNvPr>
          <p:cNvSpPr/>
          <p:nvPr/>
        </p:nvSpPr>
        <p:spPr>
          <a:xfrm>
            <a:off x="4907943" y="1756159"/>
            <a:ext cx="1337399" cy="77827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>
            <a:extLst>
              <a:ext uri="{FF2B5EF4-FFF2-40B4-BE49-F238E27FC236}">
                <a16:creationId xmlns="" xmlns:a16="http://schemas.microsoft.com/office/drawing/2014/main" id="{8BDFB5E2-1094-FD4A-AF01-40EF15236B92}"/>
              </a:ext>
            </a:extLst>
          </p:cNvPr>
          <p:cNvSpPr/>
          <p:nvPr/>
        </p:nvSpPr>
        <p:spPr>
          <a:xfrm>
            <a:off x="1145447" y="4450434"/>
            <a:ext cx="1894114" cy="77827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>
            <a:extLst>
              <a:ext uri="{FF2B5EF4-FFF2-40B4-BE49-F238E27FC236}">
                <a16:creationId xmlns="" xmlns:a16="http://schemas.microsoft.com/office/drawing/2014/main" id="{2967973A-8AAA-1040-9CB6-DFB5AE56B74C}"/>
              </a:ext>
            </a:extLst>
          </p:cNvPr>
          <p:cNvSpPr/>
          <p:nvPr/>
        </p:nvSpPr>
        <p:spPr>
          <a:xfrm>
            <a:off x="3814781" y="4450434"/>
            <a:ext cx="4025379" cy="77827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>
            <a:extLst>
              <a:ext uri="{FF2B5EF4-FFF2-40B4-BE49-F238E27FC236}">
                <a16:creationId xmlns="" xmlns:a16="http://schemas.microsoft.com/office/drawing/2014/main" id="{84C09061-9273-7443-AFBF-A4BF78EEB30F}"/>
              </a:ext>
            </a:extLst>
          </p:cNvPr>
          <p:cNvSpPr/>
          <p:nvPr/>
        </p:nvSpPr>
        <p:spPr>
          <a:xfrm>
            <a:off x="8615379" y="4450434"/>
            <a:ext cx="2642895" cy="77827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5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72DBA4B7-4251-CD4E-80C8-B512B308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90" y="915209"/>
            <a:ext cx="8584819" cy="518114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69E0DD79-D1E3-3B4F-943B-B177C2DA7873}"/>
              </a:ext>
            </a:extLst>
          </p:cNvPr>
          <p:cNvSpPr txBox="1"/>
          <p:nvPr/>
        </p:nvSpPr>
        <p:spPr>
          <a:xfrm>
            <a:off x="596711" y="422766"/>
            <a:ext cx="10689680" cy="4924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200" smtClean="0">
                <a:latin typeface="MS Gothic" panose="020B0609070205080204" pitchFamily="49" charset="-128"/>
                <a:ea typeface="MS Gothic" panose="020B0609070205080204" pitchFamily="49" charset="-128"/>
              </a:rPr>
              <a:t>供給熱量の内訳の推移</a:t>
            </a:r>
            <a:endParaRPr kumimoji="1" lang="ja-JP" altLang="en-US" sz="32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554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BD5196ED-7EE1-1C4A-B51D-845E8C755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39999"/>
            <a:ext cx="10752000" cy="72321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5D9B2169-19AA-D243-B77C-49895C54B87F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③毎日の食事を考えよう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461FD17E-AD76-6641-971B-5B2F052AB239}"/>
              </a:ext>
            </a:extLst>
          </p:cNvPr>
          <p:cNvSpPr txBox="1"/>
          <p:nvPr/>
        </p:nvSpPr>
        <p:spPr>
          <a:xfrm>
            <a:off x="720001" y="1620000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）中食と外食</a:t>
            </a:r>
            <a:endParaRPr kumimoji="1" lang="ja-JP" altLang="en-US" sz="4400" dirty="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6AB747A5-6E42-B149-9765-091F064BC924}"/>
              </a:ext>
            </a:extLst>
          </p:cNvPr>
          <p:cNvSpPr txBox="1"/>
          <p:nvPr/>
        </p:nvSpPr>
        <p:spPr>
          <a:xfrm>
            <a:off x="720001" y="2530785"/>
            <a:ext cx="10800000" cy="32624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外食とは？</a:t>
            </a:r>
          </a:p>
          <a:p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　外で食事をすませること</a:t>
            </a:r>
          </a:p>
          <a:p>
            <a:pPr marL="685800" indent="-685800">
              <a:spcBef>
                <a:spcPts val="2400"/>
              </a:spcBef>
              <a:buFont typeface="Arial" charset="0"/>
              <a:buChar char="•"/>
            </a:pP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外食</a:t>
            </a:r>
            <a:r>
              <a:rPr lang="ja-JP" altLang="en-US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に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して、家で食材から料理を作る</a:t>
            </a:r>
            <a:r>
              <a:rPr lang="ja-JP" altLang="en-US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こと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… </a:t>
            </a:r>
            <a:r>
              <a:rPr lang="ja-JP" altLang="en-US" sz="4800" dirty="0" smtClean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内食</a:t>
            </a:r>
            <a:endParaRPr lang="ja-JP" altLang="en-US" sz="48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メモ 7">
            <a:extLst>
              <a:ext uri="{FF2B5EF4-FFF2-40B4-BE49-F238E27FC236}">
                <a16:creationId xmlns="" xmlns:a16="http://schemas.microsoft.com/office/drawing/2014/main" id="{C2B298D7-2E4A-244C-97C6-DFEBEBCA644C}"/>
              </a:ext>
            </a:extLst>
          </p:cNvPr>
          <p:cNvSpPr/>
          <p:nvPr/>
        </p:nvSpPr>
        <p:spPr>
          <a:xfrm>
            <a:off x="4616446" y="5073217"/>
            <a:ext cx="1752600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4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D8CE221-AE9C-3F40-82E6-CD471387ADD9}"/>
              </a:ext>
            </a:extLst>
          </p:cNvPr>
          <p:cNvSpPr txBox="1"/>
          <p:nvPr/>
        </p:nvSpPr>
        <p:spPr>
          <a:xfrm>
            <a:off x="720001" y="540000"/>
            <a:ext cx="10800000" cy="547842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中食とは？</a:t>
            </a:r>
          </a:p>
          <a:p>
            <a:pPr marL="612000"/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調理済みの食品などを購入して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家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で食べること</a:t>
            </a:r>
          </a:p>
          <a:p>
            <a:pPr marL="612000"/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例えば・・・コンビニ、デパ地下などの総菜（惣菜）、お弁当</a:t>
            </a:r>
          </a:p>
          <a:p>
            <a:pPr marL="685800" indent="-685800">
              <a:spcBef>
                <a:spcPts val="2400"/>
              </a:spcBef>
              <a:buFont typeface="Arial" charset="0"/>
              <a:buChar char="•"/>
            </a:pP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内食が減り、外食や中食が増えて</a:t>
            </a:r>
            <a:r>
              <a:rPr lang="ja-JP" altLang="en-US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いる</a:t>
            </a:r>
            <a:r>
              <a:rPr lang="en-US" altLang="ja-JP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… </a:t>
            </a:r>
            <a:r>
              <a:rPr lang="ja-JP" altLang="en-US" sz="4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食の外部化</a:t>
            </a:r>
            <a:endParaRPr kumimoji="1" lang="ja-JP" altLang="en-US" sz="48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3" name="メモ 12">
            <a:extLst>
              <a:ext uri="{FF2B5EF4-FFF2-40B4-BE49-F238E27FC236}">
                <a16:creationId xmlns="" xmlns:a16="http://schemas.microsoft.com/office/drawing/2014/main" id="{431EB823-4662-F74A-AE16-ABECFBD9B3D9}"/>
              </a:ext>
            </a:extLst>
          </p:cNvPr>
          <p:cNvSpPr/>
          <p:nvPr/>
        </p:nvSpPr>
        <p:spPr>
          <a:xfrm>
            <a:off x="2731824" y="5298423"/>
            <a:ext cx="3461658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メモ 13">
            <a:extLst>
              <a:ext uri="{FF2B5EF4-FFF2-40B4-BE49-F238E27FC236}">
                <a16:creationId xmlns="" xmlns:a16="http://schemas.microsoft.com/office/drawing/2014/main" id="{6D8F4904-2DCB-D644-8C50-D722B9D85883}"/>
              </a:ext>
            </a:extLst>
          </p:cNvPr>
          <p:cNvSpPr/>
          <p:nvPr/>
        </p:nvSpPr>
        <p:spPr>
          <a:xfrm>
            <a:off x="9873342" y="1314251"/>
            <a:ext cx="1219201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8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41B4463E-4F02-CE42-8C98-B65CF05EF5D6}"/>
              </a:ext>
            </a:extLst>
          </p:cNvPr>
          <p:cNvSpPr txBox="1"/>
          <p:nvPr/>
        </p:nvSpPr>
        <p:spPr>
          <a:xfrm>
            <a:off x="720001" y="540000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36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）食生活を改善しよう</a:t>
            </a:r>
            <a:endParaRPr kumimoji="1" lang="ja-JP" altLang="en-US" sz="3600" dirty="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214B2357-A500-7242-A627-868BB3A1B791}"/>
              </a:ext>
            </a:extLst>
          </p:cNvPr>
          <p:cNvSpPr txBox="1"/>
          <p:nvPr/>
        </p:nvSpPr>
        <p:spPr>
          <a:xfrm>
            <a:off x="720000" y="1323772"/>
            <a:ext cx="10800000" cy="584775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3200" dirty="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食生活の改善に対する指標＝</a:t>
            </a:r>
            <a:r>
              <a:rPr lang="ja-JP" altLang="en-US" sz="32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食生活指針</a:t>
            </a:r>
            <a:endParaRPr kumimoji="1" lang="ja-JP" altLang="en-US" sz="32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4C4589A6-BF2D-F547-A17A-DE40AF2B2047}"/>
              </a:ext>
            </a:extLst>
          </p:cNvPr>
          <p:cNvSpPr txBox="1"/>
          <p:nvPr/>
        </p:nvSpPr>
        <p:spPr>
          <a:xfrm>
            <a:off x="772885" y="2368800"/>
            <a:ext cx="10714458" cy="276998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571500" indent="-571500">
              <a:buFont typeface="Wingdings" pitchFamily="2" charset="2"/>
              <a:buChar char="u"/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食事を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楽しみましょう</a:t>
            </a:r>
          </a:p>
          <a:p>
            <a:pPr marL="571500" indent="-571500">
              <a:buFont typeface="Wingdings" pitchFamily="2" charset="2"/>
              <a:buChar char="u"/>
            </a:pPr>
            <a:r>
              <a:rPr lang="en-US" altLang="ja-JP" sz="3600" spc="-15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3600" spc="-150" dirty="0">
                <a:latin typeface="MS Gothic" panose="020B0609070205080204" pitchFamily="49" charset="-128"/>
                <a:ea typeface="MS Gothic" panose="020B0609070205080204" pitchFamily="49" charset="-128"/>
              </a:rPr>
              <a:t>日の食事の</a:t>
            </a:r>
            <a:r>
              <a:rPr lang="en-US" altLang="ja-JP" sz="3600" spc="-15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spc="-15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リズム</a:t>
            </a:r>
            <a:r>
              <a:rPr lang="en-US" altLang="ja-JP" sz="3600" spc="-15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spc="-150" dirty="0">
                <a:latin typeface="MS Gothic" panose="020B0609070205080204" pitchFamily="49" charset="-128"/>
                <a:ea typeface="MS Gothic" panose="020B0609070205080204" pitchFamily="49" charset="-128"/>
              </a:rPr>
              <a:t>から、健やかな生活リズムを</a:t>
            </a:r>
          </a:p>
          <a:p>
            <a:pPr marL="571500" indent="-571500">
              <a:buFont typeface="Wingdings" pitchFamily="2" charset="2"/>
              <a:buChar char="u"/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適度な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運動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とバランスのよい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食事</a:t>
            </a:r>
            <a:r>
              <a:rPr lang="en-US" altLang="ja-JP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で、適正体重の維持を</a:t>
            </a:r>
          </a:p>
          <a:p>
            <a:pPr marL="571500" indent="-571500">
              <a:buFont typeface="Wingdings" pitchFamily="2" charset="2"/>
              <a:buChar char="u"/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主食、主菜、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副菜</a:t>
            </a:r>
            <a:r>
              <a:rPr lang="en-US" altLang="ja-JP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を基本に、食事のバランスを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" name="メモ 11">
            <a:extLst>
              <a:ext uri="{FF2B5EF4-FFF2-40B4-BE49-F238E27FC236}">
                <a16:creationId xmlns="" xmlns:a16="http://schemas.microsoft.com/office/drawing/2014/main" id="{0B56D313-E8DE-AD4F-A13F-EC9D4A8BF696}"/>
              </a:ext>
            </a:extLst>
          </p:cNvPr>
          <p:cNvSpPr/>
          <p:nvPr/>
        </p:nvSpPr>
        <p:spPr>
          <a:xfrm>
            <a:off x="2754087" y="2412345"/>
            <a:ext cx="3548742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メモ 14">
            <a:extLst>
              <a:ext uri="{FF2B5EF4-FFF2-40B4-BE49-F238E27FC236}">
                <a16:creationId xmlns="" xmlns:a16="http://schemas.microsoft.com/office/drawing/2014/main" id="{6DCD3496-B9EF-1A4E-AE21-068157B32C84}"/>
              </a:ext>
            </a:extLst>
          </p:cNvPr>
          <p:cNvSpPr/>
          <p:nvPr/>
        </p:nvSpPr>
        <p:spPr>
          <a:xfrm>
            <a:off x="3855990" y="2967516"/>
            <a:ext cx="1556656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メモ 15">
            <a:extLst>
              <a:ext uri="{FF2B5EF4-FFF2-40B4-BE49-F238E27FC236}">
                <a16:creationId xmlns="" xmlns:a16="http://schemas.microsoft.com/office/drawing/2014/main" id="{C99808AD-1648-C141-A11C-48E4C01972D2}"/>
              </a:ext>
            </a:extLst>
          </p:cNvPr>
          <p:cNvSpPr/>
          <p:nvPr/>
        </p:nvSpPr>
        <p:spPr>
          <a:xfrm>
            <a:off x="2754087" y="3523567"/>
            <a:ext cx="1317171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メモ 17">
            <a:extLst>
              <a:ext uri="{FF2B5EF4-FFF2-40B4-BE49-F238E27FC236}">
                <a16:creationId xmlns="" xmlns:a16="http://schemas.microsoft.com/office/drawing/2014/main" id="{6E1411A3-C7A5-1B46-9854-4D5A09AD45BD}"/>
              </a:ext>
            </a:extLst>
          </p:cNvPr>
          <p:cNvSpPr/>
          <p:nvPr/>
        </p:nvSpPr>
        <p:spPr>
          <a:xfrm>
            <a:off x="7782674" y="3523567"/>
            <a:ext cx="1317171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メモ 18">
            <a:extLst>
              <a:ext uri="{FF2B5EF4-FFF2-40B4-BE49-F238E27FC236}">
                <a16:creationId xmlns="" xmlns:a16="http://schemas.microsoft.com/office/drawing/2014/main" id="{499940FC-146F-E344-B6C9-2E0BED64F03C}"/>
              </a:ext>
            </a:extLst>
          </p:cNvPr>
          <p:cNvSpPr/>
          <p:nvPr/>
        </p:nvSpPr>
        <p:spPr>
          <a:xfrm>
            <a:off x="4095475" y="4634790"/>
            <a:ext cx="1317171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2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7ECD1462-F17B-5D47-9CB0-E66D10FFF8B9}"/>
              </a:ext>
            </a:extLst>
          </p:cNvPr>
          <p:cNvSpPr txBox="1"/>
          <p:nvPr/>
        </p:nvSpPr>
        <p:spPr>
          <a:xfrm>
            <a:off x="720000" y="2622808"/>
            <a:ext cx="10800000" cy="92333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1.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毎日の食事について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="" xmlns:a16="http://schemas.microsoft.com/office/drawing/2014/main" id="{920F90F2-8C65-4545-9D98-52EF50ADF21F}"/>
              </a:ext>
            </a:extLst>
          </p:cNvPr>
          <p:cNvCxnSpPr>
            <a:cxnSpLocks/>
          </p:cNvCxnSpPr>
          <p:nvPr/>
        </p:nvCxnSpPr>
        <p:spPr>
          <a:xfrm>
            <a:off x="2051776" y="3682800"/>
            <a:ext cx="8088448" cy="0"/>
          </a:xfrm>
          <a:prstGeom prst="line">
            <a:avLst/>
          </a:prstGeom>
          <a:ln w="63500">
            <a:gradFill>
              <a:gsLst>
                <a:gs pos="70000">
                  <a:schemeClr val="accent2"/>
                </a:gs>
                <a:gs pos="30000">
                  <a:schemeClr val="accent2"/>
                </a:gs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F34B2FED-0C2C-324B-829E-716E03A980DD}"/>
              </a:ext>
            </a:extLst>
          </p:cNvPr>
          <p:cNvSpPr txBox="1"/>
          <p:nvPr/>
        </p:nvSpPr>
        <p:spPr>
          <a:xfrm>
            <a:off x="774000" y="576000"/>
            <a:ext cx="10714458" cy="55399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571500" indent="-571500">
              <a:buFont typeface="Wingdings" pitchFamily="2" charset="2"/>
              <a:buChar char="u"/>
            </a:pP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ごはんなどの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穀類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をしっかりと</a:t>
            </a:r>
          </a:p>
          <a:p>
            <a:pPr marL="571500" indent="-571500">
              <a:buFont typeface="Wingdings" pitchFamily="2" charset="2"/>
              <a:buChar char="u"/>
            </a:pP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野菜・果物、牛乳・乳製品、豆類、魚なども組み合わせて</a:t>
            </a:r>
          </a:p>
          <a:p>
            <a:pPr marL="571500" indent="-571500">
              <a:buFont typeface="Wingdings" pitchFamily="2" charset="2"/>
              <a:buChar char="u"/>
            </a:pP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食塩</a:t>
            </a:r>
            <a:r>
              <a:rPr lang="en-US" altLang="ja-JP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は控えめに、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脂肪</a:t>
            </a:r>
            <a:r>
              <a:rPr lang="en-US" altLang="ja-JP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は質と量を考えて</a:t>
            </a:r>
          </a:p>
          <a:p>
            <a:pPr marL="571500" indent="-571500">
              <a:buFont typeface="Wingdings" pitchFamily="2" charset="2"/>
              <a:buChar char="u"/>
            </a:pP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日本の食文化や地域の産物を活かし、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郷土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の味の継承を</a:t>
            </a:r>
          </a:p>
          <a:p>
            <a:pPr marL="571500" indent="-571500">
              <a:buFont typeface="Wingdings" pitchFamily="2" charset="2"/>
              <a:buChar char="u"/>
            </a:pP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食料資源を大切に、無駄や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廃棄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の少ない食生活を</a:t>
            </a:r>
          </a:p>
          <a:p>
            <a:pPr marL="571500" indent="-571500">
              <a:buFont typeface="Wingdings" pitchFamily="2" charset="2"/>
              <a:buChar char="u"/>
            </a:pP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「食」に関する理解を深め、食生活を見直してみましょう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メモ 5">
            <a:extLst>
              <a:ext uri="{FF2B5EF4-FFF2-40B4-BE49-F238E27FC236}">
                <a16:creationId xmlns="" xmlns:a16="http://schemas.microsoft.com/office/drawing/2014/main" id="{03B05F9B-39F3-CF4A-BB62-8A8BF78373B6}"/>
              </a:ext>
            </a:extLst>
          </p:cNvPr>
          <p:cNvSpPr/>
          <p:nvPr/>
        </p:nvSpPr>
        <p:spPr>
          <a:xfrm>
            <a:off x="4125687" y="619544"/>
            <a:ext cx="1317170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>
            <a:extLst>
              <a:ext uri="{FF2B5EF4-FFF2-40B4-BE49-F238E27FC236}">
                <a16:creationId xmlns="" xmlns:a16="http://schemas.microsoft.com/office/drawing/2014/main" id="{3CF46E2A-BFC5-DC41-A866-D48F107ED874}"/>
              </a:ext>
            </a:extLst>
          </p:cNvPr>
          <p:cNvSpPr/>
          <p:nvPr/>
        </p:nvSpPr>
        <p:spPr>
          <a:xfrm>
            <a:off x="1360716" y="2285058"/>
            <a:ext cx="1317170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>
            <a:extLst>
              <a:ext uri="{FF2B5EF4-FFF2-40B4-BE49-F238E27FC236}">
                <a16:creationId xmlns="" xmlns:a16="http://schemas.microsoft.com/office/drawing/2014/main" id="{BEF6F93C-3E08-094F-B110-8FF6E4057F83}"/>
              </a:ext>
            </a:extLst>
          </p:cNvPr>
          <p:cNvSpPr/>
          <p:nvPr/>
        </p:nvSpPr>
        <p:spPr>
          <a:xfrm>
            <a:off x="5464630" y="2285058"/>
            <a:ext cx="1317170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>
            <a:extLst>
              <a:ext uri="{FF2B5EF4-FFF2-40B4-BE49-F238E27FC236}">
                <a16:creationId xmlns="" xmlns:a16="http://schemas.microsoft.com/office/drawing/2014/main" id="{55F9EBA0-FBB0-7346-9359-FFB1E0D59C5D}"/>
              </a:ext>
            </a:extLst>
          </p:cNvPr>
          <p:cNvSpPr/>
          <p:nvPr/>
        </p:nvSpPr>
        <p:spPr>
          <a:xfrm>
            <a:off x="9100459" y="2829344"/>
            <a:ext cx="1317170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9">
            <a:extLst>
              <a:ext uri="{FF2B5EF4-FFF2-40B4-BE49-F238E27FC236}">
                <a16:creationId xmlns="" xmlns:a16="http://schemas.microsoft.com/office/drawing/2014/main" id="{5F4E721C-5F22-A340-8E39-1ECF06AAB1EA}"/>
              </a:ext>
            </a:extLst>
          </p:cNvPr>
          <p:cNvSpPr/>
          <p:nvPr/>
        </p:nvSpPr>
        <p:spPr>
          <a:xfrm>
            <a:off x="6868888" y="3917915"/>
            <a:ext cx="1317170" cy="50399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451B73F8-D178-2A4E-9BDD-1474B294B48E}"/>
              </a:ext>
            </a:extLst>
          </p:cNvPr>
          <p:cNvSpPr txBox="1"/>
          <p:nvPr/>
        </p:nvSpPr>
        <p:spPr>
          <a:xfrm>
            <a:off x="4082145" y="5808201"/>
            <a:ext cx="7565572" cy="30777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2000">
                <a:latin typeface="MS Gothic" panose="020B0609070205080204" pitchFamily="49" charset="-128"/>
                <a:ea typeface="MS Gothic" panose="020B0609070205080204" pitchFamily="49" charset="-128"/>
              </a:rPr>
              <a:t>（文部省決定、厚生省決定、農林水産省決定 平成</a:t>
            </a:r>
            <a:r>
              <a:rPr lang="en-US" altLang="ja-JP" sz="2000" dirty="0">
                <a:latin typeface="MS Gothic" panose="020B0609070205080204" pitchFamily="49" charset="-128"/>
                <a:ea typeface="MS Gothic" panose="020B0609070205080204" pitchFamily="49" charset="-128"/>
              </a:rPr>
              <a:t>28</a:t>
            </a:r>
            <a:r>
              <a:rPr lang="ja-JP" altLang="en-US" sz="2000">
                <a:latin typeface="MS Gothic" panose="020B0609070205080204" pitchFamily="49" charset="-128"/>
                <a:ea typeface="MS Gothic" panose="020B0609070205080204" pitchFamily="49" charset="-128"/>
              </a:rPr>
              <a:t>年一部改正）</a:t>
            </a:r>
            <a:endParaRPr kumimoji="1" lang="ja-JP" altLang="en-US" sz="2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2E4195EC-8DBA-2C46-84B7-A86F2C5602D8}"/>
              </a:ext>
            </a:extLst>
          </p:cNvPr>
          <p:cNvSpPr txBox="1"/>
          <p:nvPr/>
        </p:nvSpPr>
        <p:spPr>
          <a:xfrm>
            <a:off x="720000" y="540000"/>
            <a:ext cx="10800000" cy="52322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80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食育基本法（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2005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年制定）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9000EC1A-FF99-744A-AFC0-6E6C504B1A51}"/>
              </a:ext>
            </a:extLst>
          </p:cNvPr>
          <p:cNvSpPr txBox="1"/>
          <p:nvPr/>
        </p:nvSpPr>
        <p:spPr>
          <a:xfrm>
            <a:off x="720000" y="1594614"/>
            <a:ext cx="11014799" cy="40010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食育に関する取組みを推進するために</a:t>
            </a:r>
            <a:endParaRPr lang="en-US" altLang="ja-JP" sz="4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制定された全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33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条から成る法律</a:t>
            </a:r>
          </a:p>
          <a:p>
            <a:pPr>
              <a:spcBef>
                <a:spcPts val="2400"/>
              </a:spcBef>
            </a:pPr>
            <a:r>
              <a:rPr lang="ja-JP" altLang="en-US" sz="4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食育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とは？</a:t>
            </a:r>
          </a:p>
          <a:p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「生きるうえの基本であり、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知育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endParaRPr lang="en-US" altLang="ja-JP" sz="4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徳育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体育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の基礎となるべきもの」</a:t>
            </a:r>
            <a:endParaRPr kumimoji="1" lang="ja-JP" altLang="en-US" sz="4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="" xmlns:a16="http://schemas.microsoft.com/office/drawing/2014/main" id="{095BFBEC-BC2B-4B44-928B-9BE950E9F6B2}"/>
              </a:ext>
            </a:extLst>
          </p:cNvPr>
          <p:cNvSpPr/>
          <p:nvPr/>
        </p:nvSpPr>
        <p:spPr>
          <a:xfrm>
            <a:off x="8675914" y="4114029"/>
            <a:ext cx="1752600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>
            <a:extLst>
              <a:ext uri="{FF2B5EF4-FFF2-40B4-BE49-F238E27FC236}">
                <a16:creationId xmlns="" xmlns:a16="http://schemas.microsoft.com/office/drawing/2014/main" id="{96206375-93FC-C849-9C6D-DBA5C30470A5}"/>
              </a:ext>
            </a:extLst>
          </p:cNvPr>
          <p:cNvSpPr/>
          <p:nvPr/>
        </p:nvSpPr>
        <p:spPr>
          <a:xfrm>
            <a:off x="762000" y="4886915"/>
            <a:ext cx="1752600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>
            <a:extLst>
              <a:ext uri="{FF2B5EF4-FFF2-40B4-BE49-F238E27FC236}">
                <a16:creationId xmlns="" xmlns:a16="http://schemas.microsoft.com/office/drawing/2014/main" id="{4B069E14-9937-D84A-B867-B43F94DE39D1}"/>
              </a:ext>
            </a:extLst>
          </p:cNvPr>
          <p:cNvSpPr/>
          <p:nvPr/>
        </p:nvSpPr>
        <p:spPr>
          <a:xfrm>
            <a:off x="3189514" y="4886915"/>
            <a:ext cx="1752600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9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アイコン&#10;&#10;自動的に生成された説明">
            <a:extLst>
              <a:ext uri="{FF2B5EF4-FFF2-40B4-BE49-F238E27FC236}">
                <a16:creationId xmlns="" xmlns:a16="http://schemas.microsoft.com/office/drawing/2014/main" id="{A16A3A2D-7563-1D46-BEBB-A34B059B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2864227" cy="12348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2B51FE4A-62FF-764B-8850-DFB2AF2FE204}"/>
              </a:ext>
            </a:extLst>
          </p:cNvPr>
          <p:cNvSpPr txBox="1"/>
          <p:nvPr/>
        </p:nvSpPr>
        <p:spPr>
          <a:xfrm>
            <a:off x="720000" y="1800000"/>
            <a:ext cx="10710000" cy="33855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現代の食生活の問題点をあげてみよう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!!</a:t>
            </a:r>
          </a:p>
          <a:p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571500" indent="-571500">
              <a:buFont typeface="Arial" charset="0"/>
              <a:buChar char="•"/>
            </a:pP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栄養面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での問題</a:t>
            </a: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は？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571500" indent="-571500">
              <a:buFont typeface="Arial" charset="0"/>
              <a:buChar char="•"/>
            </a:pP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571500" indent="-571500">
              <a:buFont typeface="Arial" charset="0"/>
              <a:buChar char="•"/>
            </a:pP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食習慣の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問題</a:t>
            </a: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は？</a:t>
            </a:r>
            <a:endParaRPr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066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="" xmlns:a16="http://schemas.microsoft.com/office/drawing/2014/main" id="{87DD3FFA-1CDF-C648-B904-6B1B28BE4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39999"/>
            <a:ext cx="10752000" cy="7232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C0DF7FD7-4A40-3B44-A3CB-6AE43EF5ED7F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④食事の機能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A89355C5-F3A0-5D47-A005-B3331CD9253A}"/>
              </a:ext>
            </a:extLst>
          </p:cNvPr>
          <p:cNvSpPr txBox="1"/>
          <p:nvPr/>
        </p:nvSpPr>
        <p:spPr>
          <a:xfrm>
            <a:off x="720001" y="1620000"/>
            <a:ext cx="10800000" cy="7386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食事のおもな機能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とは？</a:t>
            </a:r>
            <a:endParaRPr kumimoji="1" lang="ja-JP" altLang="en-US" sz="4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E90DC739-D51A-4D49-A72A-576A353F033C}"/>
              </a:ext>
            </a:extLst>
          </p:cNvPr>
          <p:cNvSpPr txBox="1"/>
          <p:nvPr/>
        </p:nvSpPr>
        <p:spPr>
          <a:xfrm>
            <a:off x="1725127" y="3009550"/>
            <a:ext cx="9287838" cy="17851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 smtClean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生理的</a:t>
            </a:r>
            <a:r>
              <a:rPr lang="en-US" altLang="ja-JP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機能　</a:t>
            </a:r>
            <a:r>
              <a:rPr lang="en-US" altLang="ja-JP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 smtClean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心理的</a:t>
            </a:r>
            <a:r>
              <a:rPr lang="en-US" altLang="ja-JP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機能</a:t>
            </a:r>
          </a:p>
          <a:p>
            <a:pPr>
              <a:spcBef>
                <a:spcPts val="2400"/>
              </a:spcBef>
            </a:pPr>
            <a:r>
              <a:rPr lang="en-US" altLang="ja-JP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社会的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機能　</a:t>
            </a:r>
            <a:r>
              <a:rPr lang="en-US" altLang="ja-JP" sz="4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文化的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機能</a:t>
            </a:r>
            <a:endParaRPr lang="en-US" altLang="ja-JP" sz="4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メモ 5">
            <a:extLst>
              <a:ext uri="{FF2B5EF4-FFF2-40B4-BE49-F238E27FC236}">
                <a16:creationId xmlns="" xmlns:a16="http://schemas.microsoft.com/office/drawing/2014/main" id="{CFAD644A-1D7E-984E-B4A9-B04E50D0CBEE}"/>
              </a:ext>
            </a:extLst>
          </p:cNvPr>
          <p:cNvSpPr/>
          <p:nvPr/>
        </p:nvSpPr>
        <p:spPr>
          <a:xfrm>
            <a:off x="1725127" y="3041966"/>
            <a:ext cx="2371543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>
            <a:extLst>
              <a:ext uri="{FF2B5EF4-FFF2-40B4-BE49-F238E27FC236}">
                <a16:creationId xmlns="" xmlns:a16="http://schemas.microsoft.com/office/drawing/2014/main" id="{5FF0FC3A-6AD7-224B-8B1B-CEE77BA8BA48}"/>
              </a:ext>
            </a:extLst>
          </p:cNvPr>
          <p:cNvSpPr/>
          <p:nvPr/>
        </p:nvSpPr>
        <p:spPr>
          <a:xfrm>
            <a:off x="5921339" y="3041966"/>
            <a:ext cx="2371543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>
            <a:extLst>
              <a:ext uri="{FF2B5EF4-FFF2-40B4-BE49-F238E27FC236}">
                <a16:creationId xmlns="" xmlns:a16="http://schemas.microsoft.com/office/drawing/2014/main" id="{9BAF2F8C-8FD8-9A4A-9A9D-98AA6C7C46B9}"/>
              </a:ext>
            </a:extLst>
          </p:cNvPr>
          <p:cNvSpPr/>
          <p:nvPr/>
        </p:nvSpPr>
        <p:spPr>
          <a:xfrm>
            <a:off x="1725127" y="4107070"/>
            <a:ext cx="2371543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>
            <a:extLst>
              <a:ext uri="{FF2B5EF4-FFF2-40B4-BE49-F238E27FC236}">
                <a16:creationId xmlns="" xmlns:a16="http://schemas.microsoft.com/office/drawing/2014/main" id="{9BAF2F8C-8FD8-9A4A-9A9D-98AA6C7C46B9}"/>
              </a:ext>
            </a:extLst>
          </p:cNvPr>
          <p:cNvSpPr/>
          <p:nvPr/>
        </p:nvSpPr>
        <p:spPr>
          <a:xfrm>
            <a:off x="5921339" y="4074654"/>
            <a:ext cx="2371543" cy="720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1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="" xmlns:a16="http://schemas.microsoft.com/office/drawing/2014/main" id="{FB203818-549C-C643-8840-44B1FBF9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39999"/>
            <a:ext cx="10752000" cy="7232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5F8B437C-074B-254A-8776-E72DF33145D8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⑤ライフステージに合った食生活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3D2A2BDA-CEFD-AD40-97C4-D4437B4FB7E8}"/>
              </a:ext>
            </a:extLst>
          </p:cNvPr>
          <p:cNvSpPr txBox="1"/>
          <p:nvPr/>
        </p:nvSpPr>
        <p:spPr>
          <a:xfrm>
            <a:off x="720001" y="2520029"/>
            <a:ext cx="3240000" cy="539942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0" tIns="36000" rIns="0" bIns="72000" rtlCol="0" anchor="ctr" anchorCtr="0">
            <a:spAutoFit/>
          </a:bodyPr>
          <a:lstStyle/>
          <a:p>
            <a:pPr algn="ctr"/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どのような時期？</a:t>
            </a:r>
            <a:endParaRPr kumimoji="1" lang="ja-JP" altLang="en-US" sz="2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B6C5463C-11E4-E849-B2DA-2EA20B7811BE}"/>
              </a:ext>
            </a:extLst>
          </p:cNvPr>
          <p:cNvSpPr txBox="1"/>
          <p:nvPr/>
        </p:nvSpPr>
        <p:spPr>
          <a:xfrm>
            <a:off x="720000" y="1566042"/>
            <a:ext cx="10800000" cy="52322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80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乳児期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生まれてから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歳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ADE3F762-6BB6-7244-BFD2-2066E3BC056F}"/>
              </a:ext>
            </a:extLst>
          </p:cNvPr>
          <p:cNvSpPr txBox="1"/>
          <p:nvPr/>
        </p:nvSpPr>
        <p:spPr>
          <a:xfrm>
            <a:off x="720000" y="3205699"/>
            <a:ext cx="10800000" cy="27084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保育者が食事を与える時期。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5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か月頃までは、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乳汁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（母乳、調製粉乳、液体ミルク）、その後は乳汁だけでは栄養が不足するので、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離乳食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を与える。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メモ 5">
            <a:extLst>
              <a:ext uri="{FF2B5EF4-FFF2-40B4-BE49-F238E27FC236}">
                <a16:creationId xmlns="" xmlns:a16="http://schemas.microsoft.com/office/drawing/2014/main" id="{70D84EE0-D8B7-124E-8649-4E124FB30A86}"/>
              </a:ext>
            </a:extLst>
          </p:cNvPr>
          <p:cNvSpPr/>
          <p:nvPr/>
        </p:nvSpPr>
        <p:spPr>
          <a:xfrm>
            <a:off x="1839686" y="3947916"/>
            <a:ext cx="162000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>
            <a:extLst>
              <a:ext uri="{FF2B5EF4-FFF2-40B4-BE49-F238E27FC236}">
                <a16:creationId xmlns="" xmlns:a16="http://schemas.microsoft.com/office/drawing/2014/main" id="{6906E4C5-490B-974F-8871-9AC43125CECF}"/>
              </a:ext>
            </a:extLst>
          </p:cNvPr>
          <p:cNvSpPr/>
          <p:nvPr/>
        </p:nvSpPr>
        <p:spPr>
          <a:xfrm>
            <a:off x="3015343" y="5297744"/>
            <a:ext cx="213360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="" xmlns:a16="http://schemas.microsoft.com/office/drawing/2014/main" id="{D2E82C77-1E13-284F-9DB5-E607699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087" y="1436141"/>
            <a:ext cx="2185628" cy="16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F27DD1D6-BC1E-5C44-BC4B-9D600B847849}"/>
              </a:ext>
            </a:extLst>
          </p:cNvPr>
          <p:cNvSpPr txBox="1"/>
          <p:nvPr/>
        </p:nvSpPr>
        <p:spPr>
          <a:xfrm>
            <a:off x="720001" y="2128143"/>
            <a:ext cx="3240000" cy="539942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0" tIns="36000" rIns="0" bIns="72000" rtlCol="0" anchor="ctr" anchorCtr="0">
            <a:spAutoFit/>
          </a:bodyPr>
          <a:lstStyle/>
          <a:p>
            <a:pPr algn="ctr"/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どのような時期？</a:t>
            </a:r>
            <a:endParaRPr kumimoji="1" lang="ja-JP" altLang="en-US" sz="2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3FD91098-FFFF-DE4D-A1C3-7B8C4C97B0C8}"/>
              </a:ext>
            </a:extLst>
          </p:cNvPr>
          <p:cNvSpPr txBox="1"/>
          <p:nvPr/>
        </p:nvSpPr>
        <p:spPr>
          <a:xfrm>
            <a:off x="720000" y="540000"/>
            <a:ext cx="10800000" cy="954107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80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幼児期／学童期</a:t>
            </a:r>
          </a:p>
          <a:p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 【1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歳から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12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歳（小学校卒業）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88A14A95-0EEA-1146-89CC-39B8361E1AA6}"/>
              </a:ext>
            </a:extLst>
          </p:cNvPr>
          <p:cNvSpPr txBox="1"/>
          <p:nvPr/>
        </p:nvSpPr>
        <p:spPr>
          <a:xfrm>
            <a:off x="720000" y="2813813"/>
            <a:ext cx="10800000" cy="27084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ぐんぐんからだが成長し、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生活習慣</a:t>
            </a:r>
            <a:r>
              <a:rPr lang="en-US" altLang="ja-JP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を身につける時期。好き嫌いが出てくる時期でもある。小学校入学までは、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消化機能</a:t>
            </a:r>
            <a:r>
              <a:rPr lang="en-US" altLang="ja-JP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がまだ不十分。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4">
            <a:extLst>
              <a:ext uri="{FF2B5EF4-FFF2-40B4-BE49-F238E27FC236}">
                <a16:creationId xmlns="" xmlns:a16="http://schemas.microsoft.com/office/drawing/2014/main" id="{631DF8DD-DC3B-B34A-B438-7AF88E1F313F}"/>
              </a:ext>
            </a:extLst>
          </p:cNvPr>
          <p:cNvSpPr/>
          <p:nvPr/>
        </p:nvSpPr>
        <p:spPr>
          <a:xfrm>
            <a:off x="7456715" y="2879129"/>
            <a:ext cx="2710542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>
            <a:extLst>
              <a:ext uri="{FF2B5EF4-FFF2-40B4-BE49-F238E27FC236}">
                <a16:creationId xmlns="" xmlns:a16="http://schemas.microsoft.com/office/drawing/2014/main" id="{D03A367A-06AE-AC45-AFA1-2E2A10CAA0A2}"/>
              </a:ext>
            </a:extLst>
          </p:cNvPr>
          <p:cNvSpPr/>
          <p:nvPr/>
        </p:nvSpPr>
        <p:spPr>
          <a:xfrm>
            <a:off x="8033658" y="4228957"/>
            <a:ext cx="2710542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人形, 挿絵 が含まれている画像&#10;&#10;自動的に生成された説明">
            <a:extLst>
              <a:ext uri="{FF2B5EF4-FFF2-40B4-BE49-F238E27FC236}">
                <a16:creationId xmlns="" xmlns:a16="http://schemas.microsoft.com/office/drawing/2014/main" id="{48580F2D-44B9-E649-9783-A032BC50D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543" y="600607"/>
            <a:ext cx="3912506" cy="2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3263002C-0BEE-2C48-BC1E-1B56B6AAE2A6}"/>
              </a:ext>
            </a:extLst>
          </p:cNvPr>
          <p:cNvSpPr txBox="1"/>
          <p:nvPr/>
        </p:nvSpPr>
        <p:spPr>
          <a:xfrm>
            <a:off x="720001" y="1692374"/>
            <a:ext cx="3240000" cy="539942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0" tIns="36000" rIns="0" bIns="72000" rtlCol="0" anchor="ctr" anchorCtr="0">
            <a:spAutoFit/>
          </a:bodyPr>
          <a:lstStyle/>
          <a:p>
            <a:pPr algn="ctr"/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どのような時期？</a:t>
            </a:r>
            <a:endParaRPr kumimoji="1" lang="ja-JP" altLang="en-US" sz="2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3E3FB431-C0DE-074F-BAD5-FD065E8E9773}"/>
              </a:ext>
            </a:extLst>
          </p:cNvPr>
          <p:cNvSpPr txBox="1"/>
          <p:nvPr/>
        </p:nvSpPr>
        <p:spPr>
          <a:xfrm>
            <a:off x="720000" y="540000"/>
            <a:ext cx="10800000" cy="52322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80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青年期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【12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歳から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25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歳頃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4D08ABD3-A257-AD43-A15B-579EA6DBC736}"/>
              </a:ext>
            </a:extLst>
          </p:cNvPr>
          <p:cNvSpPr txBox="1"/>
          <p:nvPr/>
        </p:nvSpPr>
        <p:spPr>
          <a:xfrm>
            <a:off x="720000" y="2378044"/>
            <a:ext cx="7272000" cy="33855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からだだけでなく、心も成長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する時期。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男女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のからだの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差も大きくなる。悩みなど、精神的な問題が、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食欲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に影響を与えることもある。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9" name="図 8" descr="スーツを着た男性の絵&#10;&#10;中程度の精度で自動的に生成された説明">
            <a:extLst>
              <a:ext uri="{FF2B5EF4-FFF2-40B4-BE49-F238E27FC236}">
                <a16:creationId xmlns="" xmlns:a16="http://schemas.microsoft.com/office/drawing/2014/main" id="{6CE4F83F-C0DB-F04B-A905-7DA4C9BFD3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830" y="1632039"/>
            <a:ext cx="2883170" cy="4027286"/>
          </a:xfrm>
          <a:prstGeom prst="rect">
            <a:avLst/>
          </a:prstGeom>
        </p:spPr>
      </p:pic>
      <p:sp>
        <p:nvSpPr>
          <p:cNvPr id="10" name="メモ 9">
            <a:extLst>
              <a:ext uri="{FF2B5EF4-FFF2-40B4-BE49-F238E27FC236}">
                <a16:creationId xmlns="" xmlns:a16="http://schemas.microsoft.com/office/drawing/2014/main" id="{7ECBF55A-7818-A747-94FF-458A7CC870A4}"/>
              </a:ext>
            </a:extLst>
          </p:cNvPr>
          <p:cNvSpPr/>
          <p:nvPr/>
        </p:nvSpPr>
        <p:spPr>
          <a:xfrm>
            <a:off x="3522051" y="3131476"/>
            <a:ext cx="162000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10">
            <a:extLst>
              <a:ext uri="{FF2B5EF4-FFF2-40B4-BE49-F238E27FC236}">
                <a16:creationId xmlns="" xmlns:a16="http://schemas.microsoft.com/office/drawing/2014/main" id="{116F1311-0332-E547-8A17-523E1837D785}"/>
              </a:ext>
            </a:extLst>
          </p:cNvPr>
          <p:cNvSpPr/>
          <p:nvPr/>
        </p:nvSpPr>
        <p:spPr>
          <a:xfrm>
            <a:off x="5196481" y="4448647"/>
            <a:ext cx="162000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ーツを着ている男性のイラスト&#10;&#10;低い精度で自動的に生成された説明">
            <a:extLst>
              <a:ext uri="{FF2B5EF4-FFF2-40B4-BE49-F238E27FC236}">
                <a16:creationId xmlns="" xmlns:a16="http://schemas.microsoft.com/office/drawing/2014/main" id="{50EAC65A-3E6D-9242-9397-AC6C2FFB09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000" y="1767779"/>
            <a:ext cx="3604802" cy="392831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F6F54672-4C68-4C40-9E99-985D6211F71D}"/>
              </a:ext>
            </a:extLst>
          </p:cNvPr>
          <p:cNvSpPr txBox="1"/>
          <p:nvPr/>
        </p:nvSpPr>
        <p:spPr>
          <a:xfrm>
            <a:off x="720001" y="2127814"/>
            <a:ext cx="3240000" cy="539942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0" tIns="36000" rIns="0" bIns="72000" rtlCol="0" anchor="ctr" anchorCtr="0">
            <a:spAutoFit/>
          </a:bodyPr>
          <a:lstStyle/>
          <a:p>
            <a:pPr algn="ctr"/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どのような時期？</a:t>
            </a:r>
            <a:endParaRPr kumimoji="1" lang="ja-JP" altLang="en-US" sz="2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235DE62B-5844-C144-ABFE-494A32990D08}"/>
              </a:ext>
            </a:extLst>
          </p:cNvPr>
          <p:cNvSpPr txBox="1"/>
          <p:nvPr/>
        </p:nvSpPr>
        <p:spPr>
          <a:xfrm>
            <a:off x="720000" y="540000"/>
            <a:ext cx="10800000" cy="52322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80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壮年期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【25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歳から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65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歳頃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8916EFB1-A0B8-9749-BCEE-78576B0EBC24}"/>
              </a:ext>
            </a:extLst>
          </p:cNvPr>
          <p:cNvSpPr txBox="1"/>
          <p:nvPr/>
        </p:nvSpPr>
        <p:spPr>
          <a:xfrm>
            <a:off x="720000" y="2813484"/>
            <a:ext cx="7272000" cy="27084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からだの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成長</a:t>
            </a:r>
            <a:r>
              <a:rPr lang="en-US" altLang="ja-JP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が終了する。ひとり暮らしを始めたり、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仕事が忙しくなったり、生活の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環境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が変わることが多い。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メモ 5">
            <a:extLst>
              <a:ext uri="{FF2B5EF4-FFF2-40B4-BE49-F238E27FC236}">
                <a16:creationId xmlns="" xmlns:a16="http://schemas.microsoft.com/office/drawing/2014/main" id="{F9A847BD-6A60-FC4C-8110-2F0ED6866C55}"/>
              </a:ext>
            </a:extLst>
          </p:cNvPr>
          <p:cNvSpPr/>
          <p:nvPr/>
        </p:nvSpPr>
        <p:spPr>
          <a:xfrm>
            <a:off x="2966880" y="2877744"/>
            <a:ext cx="162000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>
            <a:extLst>
              <a:ext uri="{FF2B5EF4-FFF2-40B4-BE49-F238E27FC236}">
                <a16:creationId xmlns="" xmlns:a16="http://schemas.microsoft.com/office/drawing/2014/main" id="{EFF09D04-A4C8-6A46-99F4-03BE5397BEE0}"/>
              </a:ext>
            </a:extLst>
          </p:cNvPr>
          <p:cNvSpPr/>
          <p:nvPr/>
        </p:nvSpPr>
        <p:spPr>
          <a:xfrm>
            <a:off x="1292450" y="4888146"/>
            <a:ext cx="162000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7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F0EC1346-FEA8-714E-9562-7705135D0B68}"/>
              </a:ext>
            </a:extLst>
          </p:cNvPr>
          <p:cNvSpPr txBox="1"/>
          <p:nvPr/>
        </p:nvSpPr>
        <p:spPr>
          <a:xfrm>
            <a:off x="720001" y="2127814"/>
            <a:ext cx="3240000" cy="539942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0" tIns="36000" rIns="0" bIns="72000" rtlCol="0" anchor="ctr" anchorCtr="0">
            <a:spAutoFit/>
          </a:bodyPr>
          <a:lstStyle/>
          <a:p>
            <a:pPr algn="ctr"/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どのような時期？</a:t>
            </a:r>
            <a:endParaRPr kumimoji="1" lang="ja-JP" altLang="en-US" sz="2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99F5BAA8-EBD4-0943-ACEA-D4AED2BABB12}"/>
              </a:ext>
            </a:extLst>
          </p:cNvPr>
          <p:cNvSpPr txBox="1"/>
          <p:nvPr/>
        </p:nvSpPr>
        <p:spPr>
          <a:xfrm>
            <a:off x="720000" y="540000"/>
            <a:ext cx="10800000" cy="52322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80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子育て期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9F48C8FF-0A10-9B4A-B30D-28AF709E4645}"/>
              </a:ext>
            </a:extLst>
          </p:cNvPr>
          <p:cNvSpPr txBox="1"/>
          <p:nvPr/>
        </p:nvSpPr>
        <p:spPr>
          <a:xfrm>
            <a:off x="720000" y="2813484"/>
            <a:ext cx="7272000" cy="27084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妊娠の後半や授乳の時期は、母親の栄養が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胎児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や乳児の栄養でもあり、ふだんより多くの栄養が必要になる。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4">
            <a:extLst>
              <a:ext uri="{FF2B5EF4-FFF2-40B4-BE49-F238E27FC236}">
                <a16:creationId xmlns="" xmlns:a16="http://schemas.microsoft.com/office/drawing/2014/main" id="{967996C8-45AE-2842-8E49-E6D8594FE101}"/>
              </a:ext>
            </a:extLst>
          </p:cNvPr>
          <p:cNvSpPr/>
          <p:nvPr/>
        </p:nvSpPr>
        <p:spPr>
          <a:xfrm>
            <a:off x="4114798" y="3555701"/>
            <a:ext cx="162000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="" xmlns:a16="http://schemas.microsoft.com/office/drawing/2014/main" id="{7FA0024F-7AC6-BB47-8B26-D9149194D1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457" y="1171978"/>
            <a:ext cx="2492829" cy="45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30A19E1A-B601-824B-9928-92EA5C07F2FA}"/>
              </a:ext>
            </a:extLst>
          </p:cNvPr>
          <p:cNvSpPr txBox="1"/>
          <p:nvPr/>
        </p:nvSpPr>
        <p:spPr>
          <a:xfrm>
            <a:off x="720001" y="1692374"/>
            <a:ext cx="3240000" cy="539942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0" tIns="36000" rIns="0" bIns="72000" rtlCol="0" anchor="ctr" anchorCtr="0">
            <a:spAutoFit/>
          </a:bodyPr>
          <a:lstStyle/>
          <a:p>
            <a:pPr algn="ctr"/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どのような時期？</a:t>
            </a:r>
            <a:endParaRPr kumimoji="1" lang="ja-JP" altLang="en-US" sz="2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C54796BC-090E-ED45-9ECE-3AA30BC6219C}"/>
              </a:ext>
            </a:extLst>
          </p:cNvPr>
          <p:cNvSpPr txBox="1"/>
          <p:nvPr/>
        </p:nvSpPr>
        <p:spPr>
          <a:xfrm>
            <a:off x="720000" y="540000"/>
            <a:ext cx="10800000" cy="52322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80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高齢期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【65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歳頃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BDCA1994-C3E5-254F-909B-EA5FF857A9BA}"/>
              </a:ext>
            </a:extLst>
          </p:cNvPr>
          <p:cNvSpPr txBox="1"/>
          <p:nvPr/>
        </p:nvSpPr>
        <p:spPr>
          <a:xfrm>
            <a:off x="720000" y="2378044"/>
            <a:ext cx="7272000" cy="33855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加齢</a:t>
            </a:r>
            <a:r>
              <a:rPr lang="en-US" altLang="ja-JP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で身長と体重が減少することが多い時期。からだが衰える、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運動量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が落ちる、味を感じにくくなるなどの変化が起こる。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4">
            <a:extLst>
              <a:ext uri="{FF2B5EF4-FFF2-40B4-BE49-F238E27FC236}">
                <a16:creationId xmlns="" xmlns:a16="http://schemas.microsoft.com/office/drawing/2014/main" id="{B96478E8-7F0B-BD44-AF63-0D47D58E3B40}"/>
              </a:ext>
            </a:extLst>
          </p:cNvPr>
          <p:cNvSpPr/>
          <p:nvPr/>
        </p:nvSpPr>
        <p:spPr>
          <a:xfrm>
            <a:off x="730887" y="2445346"/>
            <a:ext cx="162000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>
            <a:extLst>
              <a:ext uri="{FF2B5EF4-FFF2-40B4-BE49-F238E27FC236}">
                <a16:creationId xmlns="" xmlns:a16="http://schemas.microsoft.com/office/drawing/2014/main" id="{B6B9C263-1FB7-CF45-B87F-12BDAC15E209}"/>
              </a:ext>
            </a:extLst>
          </p:cNvPr>
          <p:cNvSpPr/>
          <p:nvPr/>
        </p:nvSpPr>
        <p:spPr>
          <a:xfrm>
            <a:off x="2984229" y="3773403"/>
            <a:ext cx="2153828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="" xmlns:a16="http://schemas.microsoft.com/office/drawing/2014/main" id="{C179AB13-D546-084E-B0D5-7FB2110F56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713" y="1328057"/>
            <a:ext cx="2473369" cy="4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6D9667DE-C10F-4E48-91D4-AF4CBC3A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539999"/>
            <a:ext cx="10752000" cy="7232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85149F26-423A-7E48-B229-E205C8B726E0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①なぜごはんを食べるの？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7" name="図 6" descr="挿絵, 抽象 が含まれている画像&#10;&#10;自動的に生成された説明">
            <a:extLst>
              <a:ext uri="{FF2B5EF4-FFF2-40B4-BE49-F238E27FC236}">
                <a16:creationId xmlns="" xmlns:a16="http://schemas.microsoft.com/office/drawing/2014/main" id="{B7C39E10-C0E9-DF4E-9327-DFC9439ED7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07336"/>
            <a:ext cx="1783080" cy="64008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9796FB4A-B661-B14F-8388-176FB4AF769F}"/>
              </a:ext>
            </a:extLst>
          </p:cNvPr>
          <p:cNvSpPr txBox="1"/>
          <p:nvPr/>
        </p:nvSpPr>
        <p:spPr>
          <a:xfrm>
            <a:off x="720000" y="34290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栄養素</a:t>
            </a:r>
            <a:r>
              <a:rPr lang="en-US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を一言でいうと？</a:t>
            </a:r>
            <a:endParaRPr kumimoji="1" lang="ja-JP" altLang="en-US" sz="4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48ABE490-5746-DE45-958F-B2F2C4B3CD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39" y="3552082"/>
            <a:ext cx="1744383" cy="276591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="" xmlns:a16="http://schemas.microsoft.com/office/drawing/2014/main" id="{A0E9819F-0BE0-3F46-91DB-2E157C66F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791" y="2079173"/>
            <a:ext cx="2719837" cy="148964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9F765D52-50F0-794C-8DBA-159F2BB4F585}"/>
              </a:ext>
            </a:extLst>
          </p:cNvPr>
          <p:cNvSpPr txBox="1"/>
          <p:nvPr/>
        </p:nvSpPr>
        <p:spPr>
          <a:xfrm>
            <a:off x="8572858" y="2261733"/>
            <a:ext cx="2490658" cy="707886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000">
                <a:latin typeface="MS Gothic" panose="020B0609070205080204" pitchFamily="49" charset="-128"/>
                <a:ea typeface="MS Gothic" panose="020B0609070205080204" pitchFamily="49" charset="-128"/>
              </a:rPr>
              <a:t>私たちが毎日ごはんを食べるのはなぜ？</a:t>
            </a:r>
            <a:endParaRPr kumimoji="1" lang="ja-JP" altLang="en-US" sz="2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4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909198A8-A467-3E48-BEA4-4EF22E73F74C}"/>
              </a:ext>
            </a:extLst>
          </p:cNvPr>
          <p:cNvSpPr txBox="1"/>
          <p:nvPr/>
        </p:nvSpPr>
        <p:spPr>
          <a:xfrm>
            <a:off x="720001" y="540000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）健康とは？</a:t>
            </a:r>
            <a:endParaRPr kumimoji="1" lang="ja-JP" altLang="en-US" sz="4400" dirty="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EC210DBB-B434-7C42-9332-69580AC9082D}"/>
              </a:ext>
            </a:extLst>
          </p:cNvPr>
          <p:cNvSpPr txBox="1"/>
          <p:nvPr/>
        </p:nvSpPr>
        <p:spPr>
          <a:xfrm>
            <a:off x="1080000" y="2074783"/>
            <a:ext cx="10329680" cy="13542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そもそも</a:t>
            </a:r>
          </a:p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健康とはどのような状況のことだろう？</a:t>
            </a:r>
            <a:endParaRPr kumimoji="1" lang="ja-JP" altLang="en-US" sz="4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E831C794-4CFA-084A-BC3D-043B02B686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241" y="3516087"/>
            <a:ext cx="1866493" cy="28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5CEF4608-01F6-0949-8C0F-AEE2C6960AA1}"/>
              </a:ext>
            </a:extLst>
          </p:cNvPr>
          <p:cNvSpPr txBox="1"/>
          <p:nvPr/>
        </p:nvSpPr>
        <p:spPr>
          <a:xfrm>
            <a:off x="1080000" y="2074783"/>
            <a:ext cx="10329680" cy="20313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肉体的、精神的及び社会的に完全に良好な状態であり、単に疾病又は病弱の存在しないことではない（</a:t>
            </a:r>
            <a:r>
              <a:rPr lang="en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WHO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憲章）</a:t>
            </a:r>
            <a:endParaRPr kumimoji="1" lang="ja-JP" altLang="en-US" sz="4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66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BCBBBB71-7AEB-B54A-8C7D-3F52470A62FB}"/>
              </a:ext>
            </a:extLst>
          </p:cNvPr>
          <p:cNvSpPr txBox="1">
            <a:spLocks/>
          </p:cNvSpPr>
          <p:nvPr/>
        </p:nvSpPr>
        <p:spPr>
          <a:xfrm>
            <a:off x="7983812" y="3663675"/>
            <a:ext cx="3240000" cy="1800000"/>
          </a:xfrm>
          <a:prstGeom prst="roundRect">
            <a:avLst/>
          </a:prstGeom>
          <a:gradFill flip="none" rotWithShape="1">
            <a:gsLst>
              <a:gs pos="0">
                <a:srgbClr val="AFD1B2"/>
              </a:gs>
              <a:gs pos="100000">
                <a:srgbClr val="E3EFE1"/>
              </a:gs>
            </a:gsLst>
            <a:lin ang="13500000" scaled="1"/>
            <a:tileRect/>
          </a:gradFill>
          <a:ln w="25400" cap="flat">
            <a:solidFill>
              <a:srgbClr val="A0CAA8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適度な</a:t>
            </a:r>
            <a:endParaRPr lang="en-US" altLang="ja-JP" sz="44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lang="ja-JP" altLang="en-US" sz="5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運動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344D6D09-B15C-584C-B87E-3D3F5DE82770}"/>
              </a:ext>
            </a:extLst>
          </p:cNvPr>
          <p:cNvSpPr txBox="1"/>
          <p:nvPr/>
        </p:nvSpPr>
        <p:spPr>
          <a:xfrm>
            <a:off x="720001" y="540000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）食事、運動、睡眠で健康に</a:t>
            </a:r>
            <a:endParaRPr kumimoji="1" lang="ja-JP" altLang="en-US" sz="4400" dirty="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71D60C7C-B7CF-744C-B3B4-63B5A2A01FCA}"/>
              </a:ext>
            </a:extLst>
          </p:cNvPr>
          <p:cNvSpPr txBox="1"/>
          <p:nvPr/>
        </p:nvSpPr>
        <p:spPr>
          <a:xfrm>
            <a:off x="968188" y="1770599"/>
            <a:ext cx="10441492" cy="13542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毎日、</a:t>
            </a: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みんなが健康で元気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に</a:t>
            </a: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生活する</a:t>
            </a:r>
            <a:endParaRPr lang="en-US" altLang="ja-JP" sz="44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ためには以下の３つが大切！</a:t>
            </a:r>
            <a:endParaRPr kumimoji="1" lang="ja-JP" altLang="en-US" sz="44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07253552-D968-8A4A-8EF7-725CC6929889}"/>
              </a:ext>
            </a:extLst>
          </p:cNvPr>
          <p:cNvSpPr txBox="1">
            <a:spLocks/>
          </p:cNvSpPr>
          <p:nvPr/>
        </p:nvSpPr>
        <p:spPr>
          <a:xfrm>
            <a:off x="968188" y="3663675"/>
            <a:ext cx="3240000" cy="1800000"/>
          </a:xfrm>
          <a:prstGeom prst="roundRect">
            <a:avLst/>
          </a:prstGeom>
          <a:gradFill flip="none" rotWithShape="1">
            <a:gsLst>
              <a:gs pos="0">
                <a:srgbClr val="EFBFB8"/>
              </a:gs>
              <a:gs pos="100000">
                <a:srgbClr val="FFDCDC"/>
              </a:gs>
            </a:gsLst>
            <a:lin ang="13500000" scaled="1"/>
            <a:tileRect/>
          </a:gradFill>
          <a:ln w="25400" cap="flat">
            <a:solidFill>
              <a:srgbClr val="E5A08D"/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正しい</a:t>
            </a:r>
            <a:endParaRPr lang="en-US" altLang="ja-JP" sz="44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lang="ja-JP" altLang="en-US" sz="5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食事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C0E63807-31D7-B942-99FD-079C68B5AEEA}"/>
              </a:ext>
            </a:extLst>
          </p:cNvPr>
          <p:cNvSpPr txBox="1">
            <a:spLocks/>
          </p:cNvSpPr>
          <p:nvPr/>
        </p:nvSpPr>
        <p:spPr>
          <a:xfrm>
            <a:off x="4476000" y="3663675"/>
            <a:ext cx="3240000" cy="180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3500000" scaled="1"/>
            <a:tileRect/>
          </a:gradFill>
          <a:ln w="25400" cap="flat">
            <a:solidFill>
              <a:schemeClr val="accent5">
                <a:lumMod val="60000"/>
                <a:lumOff val="40000"/>
              </a:schemeClr>
            </a:solidFill>
            <a:round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質のよい</a:t>
            </a:r>
            <a:r>
              <a:rPr lang="ja-JP" altLang="en-US" sz="5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睡眠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41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65CE6C58-04F2-E041-9E7D-E8029CB8D8C3}"/>
              </a:ext>
            </a:extLst>
          </p:cNvPr>
          <p:cNvSpPr txBox="1"/>
          <p:nvPr/>
        </p:nvSpPr>
        <p:spPr>
          <a:xfrm>
            <a:off x="720000" y="540000"/>
            <a:ext cx="10800000" cy="52322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2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これら３つが偏って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しまうと・・・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F51CBA7D-4594-4341-96E5-ACEC507D8632}"/>
              </a:ext>
            </a:extLst>
          </p:cNvPr>
          <p:cNvSpPr txBox="1"/>
          <p:nvPr/>
        </p:nvSpPr>
        <p:spPr>
          <a:xfrm>
            <a:off x="1738770" y="2219588"/>
            <a:ext cx="8494338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生活習慣病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の原因・発症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メモ 6">
            <a:extLst>
              <a:ext uri="{FF2B5EF4-FFF2-40B4-BE49-F238E27FC236}">
                <a16:creationId xmlns="" xmlns:a16="http://schemas.microsoft.com/office/drawing/2014/main" id="{02565571-4C7E-0445-9B97-BD79DEAD1E2C}"/>
              </a:ext>
            </a:extLst>
          </p:cNvPr>
          <p:cNvSpPr/>
          <p:nvPr/>
        </p:nvSpPr>
        <p:spPr>
          <a:xfrm>
            <a:off x="1738770" y="2294085"/>
            <a:ext cx="4080600" cy="77827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F61872F5-BE10-A946-871B-51C0B3E45569}"/>
              </a:ext>
            </a:extLst>
          </p:cNvPr>
          <p:cNvSpPr txBox="1"/>
          <p:nvPr/>
        </p:nvSpPr>
        <p:spPr>
          <a:xfrm>
            <a:off x="720000" y="4228725"/>
            <a:ext cx="10689680" cy="13542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今からできる</a:t>
            </a:r>
          </a:p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規則正しい生活習慣を心がけよう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!!</a:t>
            </a:r>
            <a:endParaRPr kumimoji="1" lang="ja-JP" altLang="en-US" sz="4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0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6B68CB72-3E55-C549-908E-906B868A02AD}"/>
              </a:ext>
            </a:extLst>
          </p:cNvPr>
          <p:cNvSpPr txBox="1"/>
          <p:nvPr/>
        </p:nvSpPr>
        <p:spPr>
          <a:xfrm>
            <a:off x="720001" y="540000"/>
            <a:ext cx="10800000" cy="123110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）規則正しい生活リズムをつくろう</a:t>
            </a:r>
            <a:r>
              <a:rPr lang="en-US" altLang="ja-JP" sz="44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!</a:t>
            </a:r>
          </a:p>
          <a:p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その①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5728E656-C05C-6241-A713-2A5037361D84}"/>
              </a:ext>
            </a:extLst>
          </p:cNvPr>
          <p:cNvSpPr txBox="1"/>
          <p:nvPr/>
        </p:nvSpPr>
        <p:spPr>
          <a:xfrm>
            <a:off x="720000" y="2314885"/>
            <a:ext cx="10689680" cy="27084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607500" indent="-391500">
              <a:buFont typeface="Arial" panose="020B0604020202020204" pitchFamily="34" charset="0"/>
              <a:buChar char="•"/>
            </a:pP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日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3 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食</a:t>
            </a:r>
          </a:p>
          <a:p>
            <a:pPr marL="612000"/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（体に必要な栄養素を取り入れよう。）</a:t>
            </a:r>
          </a:p>
          <a:p>
            <a:pPr marL="607500" indent="-391500">
              <a:buFont typeface="Arial" panose="020B0604020202020204" pitchFamily="34" charset="0"/>
              <a:buChar char="•"/>
            </a:pP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よく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噛んで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食べる</a:t>
            </a:r>
          </a:p>
          <a:p>
            <a:pPr marL="607500" indent="-391500">
              <a:buFont typeface="Arial" panose="020B0604020202020204" pitchFamily="34" charset="0"/>
              <a:buChar char="•"/>
            </a:pP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決まった</a:t>
            </a:r>
            <a:r>
              <a:rPr lang="en-US" altLang="ja-JP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時間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に食べる</a:t>
            </a:r>
            <a:endParaRPr kumimoji="1" lang="ja-JP" altLang="en-US" sz="44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メモ 6">
            <a:extLst>
              <a:ext uri="{FF2B5EF4-FFF2-40B4-BE49-F238E27FC236}">
                <a16:creationId xmlns="" xmlns:a16="http://schemas.microsoft.com/office/drawing/2014/main" id="{6EE28802-2A63-2D4D-A791-F3A3CFED0F48}"/>
              </a:ext>
            </a:extLst>
          </p:cNvPr>
          <p:cNvSpPr/>
          <p:nvPr/>
        </p:nvSpPr>
        <p:spPr>
          <a:xfrm>
            <a:off x="2148257" y="2370284"/>
            <a:ext cx="812657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>
            <a:extLst>
              <a:ext uri="{FF2B5EF4-FFF2-40B4-BE49-F238E27FC236}">
                <a16:creationId xmlns="" xmlns:a16="http://schemas.microsoft.com/office/drawing/2014/main" id="{6CC6AE34-7CB8-D045-B69B-6BECEB59291A}"/>
              </a:ext>
            </a:extLst>
          </p:cNvPr>
          <p:cNvSpPr/>
          <p:nvPr/>
        </p:nvSpPr>
        <p:spPr>
          <a:xfrm>
            <a:off x="2686948" y="3739023"/>
            <a:ext cx="1672628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>
            <a:extLst>
              <a:ext uri="{FF2B5EF4-FFF2-40B4-BE49-F238E27FC236}">
                <a16:creationId xmlns="" xmlns:a16="http://schemas.microsoft.com/office/drawing/2014/main" id="{26556282-5B74-344F-BA0C-BE61D4D1C528}"/>
              </a:ext>
            </a:extLst>
          </p:cNvPr>
          <p:cNvSpPr/>
          <p:nvPr/>
        </p:nvSpPr>
        <p:spPr>
          <a:xfrm>
            <a:off x="3563401" y="4405912"/>
            <a:ext cx="1672628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5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25E4B0F2-3799-B740-BD8F-068DC60316A0}"/>
              </a:ext>
            </a:extLst>
          </p:cNvPr>
          <p:cNvSpPr txBox="1"/>
          <p:nvPr/>
        </p:nvSpPr>
        <p:spPr>
          <a:xfrm>
            <a:off x="720001" y="540000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その②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1E0EB6C8-D553-DD4B-9D16-DC0D1259B3EA}"/>
              </a:ext>
            </a:extLst>
          </p:cNvPr>
          <p:cNvSpPr txBox="1"/>
          <p:nvPr/>
        </p:nvSpPr>
        <p:spPr>
          <a:xfrm>
            <a:off x="720000" y="1391059"/>
            <a:ext cx="10689680" cy="33855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607500" indent="-391500">
              <a:buFont typeface="Arial" panose="020B0604020202020204" pitchFamily="34" charset="0"/>
              <a:buChar char="•"/>
            </a:pP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偏食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しない</a:t>
            </a:r>
          </a:p>
          <a:p>
            <a:pPr marL="607500" indent="-391500">
              <a:buFont typeface="Arial" panose="020B0604020202020204" pitchFamily="34" charset="0"/>
              <a:buChar char="•"/>
            </a:pP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 smtClean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早寝</a:t>
            </a:r>
            <a:r>
              <a:rPr lang="en-US" altLang="ja-JP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早起き</a:t>
            </a:r>
            <a:endParaRPr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607500" indent="-391500">
              <a:buFont typeface="Arial" panose="020B0604020202020204" pitchFamily="34" charset="0"/>
              <a:buChar char="•"/>
            </a:pP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毎日太陽の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日差し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を浴びる</a:t>
            </a:r>
          </a:p>
          <a:p>
            <a:pPr marL="612000"/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（脳内ホルモンであるセロトニンが分泌して集中力アップ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!!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）</a:t>
            </a:r>
            <a:endParaRPr kumimoji="1" lang="ja-JP" altLang="en-US" sz="44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6" name="メモ 15">
            <a:extLst>
              <a:ext uri="{FF2B5EF4-FFF2-40B4-BE49-F238E27FC236}">
                <a16:creationId xmlns="" xmlns:a16="http://schemas.microsoft.com/office/drawing/2014/main" id="{027271D1-8A56-4D49-B316-4BBD44C9F933}"/>
              </a:ext>
            </a:extLst>
          </p:cNvPr>
          <p:cNvSpPr/>
          <p:nvPr/>
        </p:nvSpPr>
        <p:spPr>
          <a:xfrm>
            <a:off x="1320945" y="1446458"/>
            <a:ext cx="163997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メモ 16">
            <a:extLst>
              <a:ext uri="{FF2B5EF4-FFF2-40B4-BE49-F238E27FC236}">
                <a16:creationId xmlns="" xmlns:a16="http://schemas.microsoft.com/office/drawing/2014/main" id="{FD271EDE-6A97-A946-BEBA-566C3B4EA847}"/>
              </a:ext>
            </a:extLst>
          </p:cNvPr>
          <p:cNvSpPr/>
          <p:nvPr/>
        </p:nvSpPr>
        <p:spPr>
          <a:xfrm>
            <a:off x="1320945" y="2137413"/>
            <a:ext cx="1639970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メモ 18">
            <a:extLst>
              <a:ext uri="{FF2B5EF4-FFF2-40B4-BE49-F238E27FC236}">
                <a16:creationId xmlns="" xmlns:a16="http://schemas.microsoft.com/office/drawing/2014/main" id="{D64A5A11-B52E-264D-BDBE-4F9EC6B29CBD}"/>
              </a:ext>
            </a:extLst>
          </p:cNvPr>
          <p:cNvSpPr/>
          <p:nvPr/>
        </p:nvSpPr>
        <p:spPr>
          <a:xfrm>
            <a:off x="4162115" y="2797001"/>
            <a:ext cx="2140714" cy="612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挿絵, 抽象 が含まれている画像&#10;&#10;自動的に生成された説明">
            <a:extLst>
              <a:ext uri="{FF2B5EF4-FFF2-40B4-BE49-F238E27FC236}">
                <a16:creationId xmlns="" xmlns:a16="http://schemas.microsoft.com/office/drawing/2014/main" id="{FA37E710-7D66-5548-8FCD-D2B5BF9D71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5221478"/>
            <a:ext cx="1783080" cy="64008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164AE0C0-D1F8-B140-AE6B-20739A2B1187}"/>
              </a:ext>
            </a:extLst>
          </p:cNvPr>
          <p:cNvSpPr txBox="1"/>
          <p:nvPr/>
        </p:nvSpPr>
        <p:spPr>
          <a:xfrm>
            <a:off x="2688137" y="5082870"/>
            <a:ext cx="9016921" cy="984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小学校で学んだ「なぜ朝ごはんが大切なのか？」答えてみよう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!!</a:t>
            </a:r>
            <a:endParaRPr kumimoji="1" lang="ja-JP" altLang="en-US" sz="32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1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5CE61B6F614244AB24214004C2201C8" ma:contentTypeVersion="13" ma:contentTypeDescription="新しいドキュメントを作成します。" ma:contentTypeScope="" ma:versionID="226893331aed7f24245c17bfbf900c5b">
  <xsd:schema xmlns:xsd="http://www.w3.org/2001/XMLSchema" xmlns:xs="http://www.w3.org/2001/XMLSchema" xmlns:p="http://schemas.microsoft.com/office/2006/metadata/properties" xmlns:ns2="2843f774-3727-4fa6-aea7-4900779d95ca" xmlns:ns3="c96c35a3-9b6b-4ff4-bea4-5ce657555ebe" targetNamespace="http://schemas.microsoft.com/office/2006/metadata/properties" ma:root="true" ma:fieldsID="2a5a63687ad076dd74a3d584bedc389d" ns2:_="" ns3:_="">
    <xsd:import namespace="2843f774-3727-4fa6-aea7-4900779d95ca"/>
    <xsd:import namespace="c96c35a3-9b6b-4ff4-bea4-5ce657555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3f774-3727-4fa6-aea7-4900779d9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c35a3-9b6b-4ff4-bea4-5ce657555e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DE1FC-1793-4110-AC9C-601F3CC5A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71BED4-FF65-491C-A240-C12A1312A7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437868-6DCF-4363-A4F8-C84C7EAC17B9}"/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942</Words>
  <Application>Microsoft Macintosh PowerPoint</Application>
  <PresentationFormat>ワイド画面</PresentationFormat>
  <Paragraphs>118</Paragraphs>
  <Slides>29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MS Gothic</vt:lpstr>
      <vt:lpstr>Wingdings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石本 忠廣</dc:creator>
  <cp:lastModifiedBy>河井 祐樹</cp:lastModifiedBy>
  <cp:revision>167</cp:revision>
  <cp:lastPrinted>2021-12-07T06:42:54Z</cp:lastPrinted>
  <dcterms:created xsi:type="dcterms:W3CDTF">2021-12-07T04:03:17Z</dcterms:created>
  <dcterms:modified xsi:type="dcterms:W3CDTF">2022-02-09T09:34:25Z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0x01010085CE61B6F614244AB24214004C2201C8</vt:lpwstr>
  </property>
</Properties>
</file>