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3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75" r:id="rId24"/>
    <p:sldId id="276" r:id="rId25"/>
    <p:sldId id="277" r:id="rId26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FC1"/>
    <a:srgbClr val="E49E99"/>
    <a:srgbClr val="F2CDC3"/>
    <a:srgbClr val="E2F5FF"/>
    <a:srgbClr val="FAE3D1"/>
    <a:srgbClr val="F0C99F"/>
    <a:srgbClr val="E9B27F"/>
    <a:srgbClr val="A0CAA8"/>
    <a:srgbClr val="E3EFE1"/>
    <a:srgbClr val="AFD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3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A6795FF-E794-0F43-BB2B-91B1DDB518F0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30DB991-4017-AB4A-AE78-988B986916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4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7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DB991-4017-AB4A-AE78-988B9869160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74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CC7087-EF7C-B447-8825-677B1E2E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98B61-9EFA-F24B-B055-6FCB13210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288278-56C8-F648-90C0-1E16DCC4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9C68-7646-8D44-BBEC-AF1B0C36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31C4C1-E27F-8143-A930-43FAA875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8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FB3B09-6509-644F-B281-B0BA7A2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A38DC4-C713-5549-A38D-584B9BCC4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7BE1FA-F3AD-B849-BC2D-6FBFCAF1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669D2D-FF3E-1244-89AD-AB6AD5A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0D9FE-F116-124A-B8C8-D7684AF0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31B8E3A-D2BF-B64A-99B4-A741DDB66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C326B6-3713-054A-AA56-40209F244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2CC4B4-E33B-E549-96C1-69C73AE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BC0388-1E29-3A47-A06A-0406005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B1583-7341-D343-B729-62717829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2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0D90-3816-1847-9707-F0852235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E15901-CD77-C04F-9D23-774A38D4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47E2C9-7B9A-EA40-B02D-5B5F7DCF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78EF3D-EFA7-F34B-944C-463EE74B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1E0B5D-17B6-2E45-8CC4-1D0DF282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1A97A3-0555-9348-9DA6-AF5C8C74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7AE2EDD-7F75-824E-AD05-8FD6A49A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5AF8B-06D6-C94E-A124-25B61320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5A62-8767-2F44-8FB7-3DFBA0AB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41643D-B1BA-BF4E-BC6F-44029691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8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19960-FCFB-C848-8A76-F3D3A8A6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B7DAD-764C-3842-8A42-B37AA9E9F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C09CE2-BA4E-604D-842F-3E6BDDD5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E13322-04CD-304A-83E7-8DB87A6F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AC8D29-F23A-5041-A128-4745AC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6E7D8-B6CB-B64F-815F-90BADA6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2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A48CB-756C-C547-9BA4-AAC08A48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3E7FCB-D523-C845-A761-BD02F1EC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0446BC-4872-1C4C-AB55-D5B1E745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02D8A8-6C24-8548-ACFF-0BD71315B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9DA1AD-0300-1E44-B47F-69E76E76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392BC5-D9FC-5E4B-B485-CF9A2B93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C9DA1B-1C2D-0A44-8270-47126F08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AF0D62-595D-184F-BB9D-06968E9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53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668362-31B8-954C-B933-C7A22C34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9467D3-F553-6742-B9F1-6C117F65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34A179-E004-5E4E-9C15-3ED0275C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5C6926-2B72-534B-88B3-C12CB4A3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46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4C9CD2-F472-6C4D-86D7-C52EC645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92889D-916E-DE45-99A0-639D198D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85041F-653A-2843-B1B7-89360ABB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66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A152B-DB54-C244-9867-EE5C7293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624DDD-0342-F04D-8059-A907D2E7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2A02BE4-FA3C-FB49-A399-38296C508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86654-421D-4546-A948-E1B7C06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252714-EC04-2F4E-B2B7-D5C8ABCA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CBC0E6-5A46-8546-B589-71BDCB4F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9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E6CE8-66BC-E240-9634-DEA074A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1A2542E-2E7A-FA44-A935-9DD7BAC87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C00E5-77EF-3D4D-AF72-7A06C3936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796BDF-A51A-1240-8342-0DFC954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94B68A-D8E4-8F4D-850D-DC1EECEC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9A8705-6A2B-BB46-9E5F-FC5A6457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34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8182D7-6BA6-D948-B9C8-E4D9EE90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4520D6-285B-834C-802B-E1BA8BCF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83A891-66A2-C741-8D0B-9DCA66F7A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7C788-02C8-F94E-83CE-B89C84E27C2C}" type="datetimeFigureOut">
              <a:rPr kumimoji="1" lang="ja-JP" altLang="en-US" smtClean="0"/>
              <a:t>2024/2/14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082A5E-2868-A54D-970F-4895729B2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A69A26-3B1E-044A-864A-BFE588B8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42AF-F11A-E845-AEFF-BCEBEB410F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7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80C49-9893-7E48-8376-A644DBB789DC}"/>
              </a:ext>
            </a:extLst>
          </p:cNvPr>
          <p:cNvSpPr txBox="1"/>
          <p:nvPr/>
        </p:nvSpPr>
        <p:spPr>
          <a:xfrm>
            <a:off x="333137" y="2611391"/>
            <a:ext cx="4238863" cy="984885"/>
          </a:xfrm>
          <a:prstGeom prst="rect">
            <a:avLst/>
          </a:prstGeom>
          <a:noFill/>
          <a:effectLst>
            <a:reflection blurRad="62011" stA="25000" endPos="90000" dir="5400000" sy="-100000" algn="bl" rotWithShape="0"/>
          </a:effectLst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ja-JP" altLang="en-US" sz="6400" b="1">
                <a:solidFill>
                  <a:schemeClr val="accent2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経済計画</a:t>
            </a:r>
            <a:endParaRPr kumimoji="1" lang="ja-JP" altLang="en-US" sz="6400" b="1">
              <a:solidFill>
                <a:schemeClr val="accent2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1B6ABA-33FC-0B42-8951-BB65292C3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300" y="540000"/>
            <a:ext cx="72647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5128F3-1264-744A-BBD6-B0316FD3ADA5}"/>
              </a:ext>
            </a:extLst>
          </p:cNvPr>
          <p:cNvSpPr txBox="1"/>
          <p:nvPr/>
        </p:nvSpPr>
        <p:spPr>
          <a:xfrm>
            <a:off x="642998" y="474499"/>
            <a:ext cx="11350080" cy="520142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給与明細を読んでみよう。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Bef>
                <a:spcPts val="600"/>
              </a:spcBef>
            </a:pPr>
            <a:endParaRPr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44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Ｑ１</a:t>
            </a:r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　この月の給与はいくら？</a:t>
            </a:r>
          </a:p>
          <a:p>
            <a:pPr>
              <a:spcBef>
                <a:spcPts val="600"/>
              </a:spcBef>
            </a:pPr>
            <a:r>
              <a:rPr lang="ja-JP" altLang="en-US" sz="44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Ｑ２</a:t>
            </a:r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　実際にもらえる金額はいくら？</a:t>
            </a:r>
          </a:p>
          <a:p>
            <a:pPr>
              <a:spcBef>
                <a:spcPts val="600"/>
              </a:spcBef>
            </a:pPr>
            <a:r>
              <a:rPr lang="ja-JP" altLang="en-US" sz="44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Ｑ３</a:t>
            </a:r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　この人は社会保険料を何種類払って</a:t>
            </a:r>
            <a:endParaRPr lang="en-US" altLang="ja-JP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　　　いる？</a:t>
            </a:r>
          </a:p>
          <a:p>
            <a:pPr>
              <a:spcBef>
                <a:spcPts val="600"/>
              </a:spcBef>
            </a:pPr>
            <a:r>
              <a:rPr lang="ja-JP" altLang="en-US" sz="44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Ｑ４</a:t>
            </a:r>
            <a:r>
              <a:rPr lang="ja-JP" altLang="en-US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　前年度の所得に応じて払う税金は何？</a:t>
            </a:r>
            <a:endParaRPr kumimoji="1" lang="ja-JP" altLang="en-US" sz="4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7FE7E89D-881D-5040-91C4-436310A59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404" y="148245"/>
            <a:ext cx="2864227" cy="12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17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7AA3C6A3-1822-8140-38F9-77C0C6352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954" y="203568"/>
            <a:ext cx="9564414" cy="5943877"/>
          </a:xfrm>
          <a:prstGeom prst="rect">
            <a:avLst/>
          </a:prstGeom>
        </p:spPr>
      </p:pic>
      <p:sp>
        <p:nvSpPr>
          <p:cNvPr id="19" name="楕円 20">
            <a:extLst>
              <a:ext uri="{FF2B5EF4-FFF2-40B4-BE49-F238E27FC236}">
                <a16:creationId xmlns:a16="http://schemas.microsoft.com/office/drawing/2014/main" id="{67864896-15F3-094F-A818-872ED55279E7}"/>
              </a:ext>
            </a:extLst>
          </p:cNvPr>
          <p:cNvSpPr/>
          <p:nvPr/>
        </p:nvSpPr>
        <p:spPr>
          <a:xfrm>
            <a:off x="3002083" y="3217547"/>
            <a:ext cx="652485" cy="319916"/>
          </a:xfrm>
          <a:prstGeom prst="round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20" name="吹き出し: 円形 22">
            <a:extLst>
              <a:ext uri="{FF2B5EF4-FFF2-40B4-BE49-F238E27FC236}">
                <a16:creationId xmlns:a16="http://schemas.microsoft.com/office/drawing/2014/main" id="{8E12912B-67CF-6C4F-8EE3-2528810E2D93}"/>
              </a:ext>
            </a:extLst>
          </p:cNvPr>
          <p:cNvSpPr/>
          <p:nvPr/>
        </p:nvSpPr>
        <p:spPr>
          <a:xfrm>
            <a:off x="8910740" y="2285282"/>
            <a:ext cx="550235" cy="53428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/>
            <a:r>
              <a:rPr lang="ja-JP" altLang="en-US" sz="36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１</a:t>
            </a:r>
            <a:endParaRPr kumimoji="1" lang="ja-JP" altLang="en-US" sz="36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2" name="吹き出し: 円形 24">
            <a:extLst>
              <a:ext uri="{FF2B5EF4-FFF2-40B4-BE49-F238E27FC236}">
                <a16:creationId xmlns:a16="http://schemas.microsoft.com/office/drawing/2014/main" id="{50D19B7F-EEED-0E41-9508-F633EB848791}"/>
              </a:ext>
            </a:extLst>
          </p:cNvPr>
          <p:cNvSpPr/>
          <p:nvPr/>
        </p:nvSpPr>
        <p:spPr>
          <a:xfrm>
            <a:off x="9561956" y="3981516"/>
            <a:ext cx="550235" cy="534286"/>
          </a:xfrm>
          <a:prstGeom prst="wedgeEllipseCallout">
            <a:avLst>
              <a:gd name="adj1" fmla="val -62740"/>
              <a:gd name="adj2" fmla="val -2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/>
            <a:r>
              <a:rPr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</a:t>
            </a:r>
            <a:endParaRPr kumimoji="1" lang="ja-JP" altLang="en-US" sz="36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C14110C-45C1-3644-BCB6-C81E403F258A}"/>
              </a:ext>
            </a:extLst>
          </p:cNvPr>
          <p:cNvSpPr txBox="1"/>
          <p:nvPr/>
        </p:nvSpPr>
        <p:spPr>
          <a:xfrm>
            <a:off x="3921561" y="1894385"/>
            <a:ext cx="1946957" cy="539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tIns="36000" bIns="72000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Q3.4</a:t>
            </a:r>
            <a:r>
              <a:rPr lang="ja-JP" altLang="en-US" sz="28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種類</a:t>
            </a:r>
            <a:endParaRPr kumimoji="1" lang="en-US" altLang="ja-JP" sz="28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4" name="楕円 20">
            <a:extLst>
              <a:ext uri="{FF2B5EF4-FFF2-40B4-BE49-F238E27FC236}">
                <a16:creationId xmlns:a16="http://schemas.microsoft.com/office/drawing/2014/main" id="{2895AC49-F81B-FA4B-993F-6214C7901369}"/>
              </a:ext>
            </a:extLst>
          </p:cNvPr>
          <p:cNvSpPr/>
          <p:nvPr/>
        </p:nvSpPr>
        <p:spPr>
          <a:xfrm>
            <a:off x="4305572" y="3217547"/>
            <a:ext cx="624028" cy="319916"/>
          </a:xfrm>
          <a:prstGeom prst="round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25" name="楕円 20">
            <a:extLst>
              <a:ext uri="{FF2B5EF4-FFF2-40B4-BE49-F238E27FC236}">
                <a16:creationId xmlns:a16="http://schemas.microsoft.com/office/drawing/2014/main" id="{D024F067-D859-0C4E-ABEF-99141293EB37}"/>
              </a:ext>
            </a:extLst>
          </p:cNvPr>
          <p:cNvSpPr/>
          <p:nvPr/>
        </p:nvSpPr>
        <p:spPr>
          <a:xfrm>
            <a:off x="4958100" y="3217547"/>
            <a:ext cx="605614" cy="319916"/>
          </a:xfrm>
          <a:prstGeom prst="round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26" name="楕円 20">
            <a:extLst>
              <a:ext uri="{FF2B5EF4-FFF2-40B4-BE49-F238E27FC236}">
                <a16:creationId xmlns:a16="http://schemas.microsoft.com/office/drawing/2014/main" id="{520A94A5-CBDE-EA44-8B0F-BB9C78E510D3}"/>
              </a:ext>
            </a:extLst>
          </p:cNvPr>
          <p:cNvSpPr/>
          <p:nvPr/>
        </p:nvSpPr>
        <p:spPr>
          <a:xfrm>
            <a:off x="6212916" y="3217547"/>
            <a:ext cx="652485" cy="319916"/>
          </a:xfrm>
          <a:prstGeom prst="round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 b="1"/>
          </a:p>
        </p:txBody>
      </p:sp>
      <p:sp>
        <p:nvSpPr>
          <p:cNvPr id="27" name="楕円 20">
            <a:extLst>
              <a:ext uri="{FF2B5EF4-FFF2-40B4-BE49-F238E27FC236}">
                <a16:creationId xmlns:a16="http://schemas.microsoft.com/office/drawing/2014/main" id="{BD3A2888-ADA3-4242-B4E3-E1534F742CD2}"/>
              </a:ext>
            </a:extLst>
          </p:cNvPr>
          <p:cNvSpPr/>
          <p:nvPr/>
        </p:nvSpPr>
        <p:spPr>
          <a:xfrm>
            <a:off x="8794673" y="2950160"/>
            <a:ext cx="652485" cy="304744"/>
          </a:xfrm>
          <a:prstGeom prst="round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 b="1"/>
          </a:p>
        </p:txBody>
      </p:sp>
      <p:sp>
        <p:nvSpPr>
          <p:cNvPr id="28" name="楕円 20">
            <a:extLst>
              <a:ext uri="{FF2B5EF4-FFF2-40B4-BE49-F238E27FC236}">
                <a16:creationId xmlns:a16="http://schemas.microsoft.com/office/drawing/2014/main" id="{C710BB21-1ECA-6841-BD79-AC09A3D1EE6C}"/>
              </a:ext>
            </a:extLst>
          </p:cNvPr>
          <p:cNvSpPr/>
          <p:nvPr/>
        </p:nvSpPr>
        <p:spPr>
          <a:xfrm>
            <a:off x="8794675" y="4078869"/>
            <a:ext cx="652485" cy="304744"/>
          </a:xfrm>
          <a:prstGeom prst="round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 b="1"/>
          </a:p>
        </p:txBody>
      </p:sp>
      <p:sp>
        <p:nvSpPr>
          <p:cNvPr id="29" name="楕円 20">
            <a:extLst>
              <a:ext uri="{FF2B5EF4-FFF2-40B4-BE49-F238E27FC236}">
                <a16:creationId xmlns:a16="http://schemas.microsoft.com/office/drawing/2014/main" id="{55B5D474-872C-514E-99EF-D90751252C40}"/>
              </a:ext>
            </a:extLst>
          </p:cNvPr>
          <p:cNvSpPr/>
          <p:nvPr/>
        </p:nvSpPr>
        <p:spPr>
          <a:xfrm>
            <a:off x="3002083" y="3523319"/>
            <a:ext cx="652485" cy="319916"/>
          </a:xfrm>
          <a:prstGeom prst="round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30" name="吹き出し: 円形 23">
            <a:extLst>
              <a:ext uri="{FF2B5EF4-FFF2-40B4-BE49-F238E27FC236}">
                <a16:creationId xmlns:a16="http://schemas.microsoft.com/office/drawing/2014/main" id="{52F79270-C9C5-6244-B3F2-D467006FE148}"/>
              </a:ext>
            </a:extLst>
          </p:cNvPr>
          <p:cNvSpPr/>
          <p:nvPr/>
        </p:nvSpPr>
        <p:spPr>
          <a:xfrm>
            <a:off x="2282372" y="3705563"/>
            <a:ext cx="550235" cy="534286"/>
          </a:xfrm>
          <a:prstGeom prst="wedgeEllipseCallout">
            <a:avLst>
              <a:gd name="adj1" fmla="val 68761"/>
              <a:gd name="adj2" fmla="val -28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/>
            <a:r>
              <a:rPr lang="ja-JP" altLang="en-US" sz="360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</a:t>
            </a:r>
            <a:endParaRPr kumimoji="1" lang="ja-JP" altLang="en-US" sz="36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3179876" y="2563753"/>
            <a:ext cx="3748702" cy="534286"/>
            <a:chOff x="3179876" y="2563753"/>
            <a:chExt cx="3748702" cy="534286"/>
          </a:xfrm>
        </p:grpSpPr>
        <p:sp>
          <p:nvSpPr>
            <p:cNvPr id="21" name="吹き出し: 円形 23">
              <a:extLst>
                <a:ext uri="{FF2B5EF4-FFF2-40B4-BE49-F238E27FC236}">
                  <a16:creationId xmlns:a16="http://schemas.microsoft.com/office/drawing/2014/main" id="{874CDF0F-EED5-0840-BA37-2D99FC1BEFD3}"/>
                </a:ext>
              </a:extLst>
            </p:cNvPr>
            <p:cNvSpPr/>
            <p:nvPr/>
          </p:nvSpPr>
          <p:spPr>
            <a:xfrm>
              <a:off x="4387884" y="2563753"/>
              <a:ext cx="550235" cy="534286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r>
                <a:rPr lang="ja-JP" altLang="en-US" sz="3600" b="1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３</a:t>
              </a:r>
              <a:endParaRPr kumimoji="1"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1" name="吹き出し: 円形 23">
              <a:extLst>
                <a:ext uri="{FF2B5EF4-FFF2-40B4-BE49-F238E27FC236}">
                  <a16:creationId xmlns:a16="http://schemas.microsoft.com/office/drawing/2014/main" id="{163C5159-4612-EB49-8A4A-66C0519087DE}"/>
                </a:ext>
              </a:extLst>
            </p:cNvPr>
            <p:cNvSpPr/>
            <p:nvPr/>
          </p:nvSpPr>
          <p:spPr>
            <a:xfrm>
              <a:off x="3179876" y="2563753"/>
              <a:ext cx="550235" cy="534286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r>
                <a:rPr lang="ja-JP" altLang="en-US" sz="3600" b="1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３</a:t>
              </a:r>
              <a:endParaRPr kumimoji="1"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2" name="吹き出し: 円形 23">
              <a:extLst>
                <a:ext uri="{FF2B5EF4-FFF2-40B4-BE49-F238E27FC236}">
                  <a16:creationId xmlns:a16="http://schemas.microsoft.com/office/drawing/2014/main" id="{8D114876-39C0-9A42-8ECF-FD6AF11AEF38}"/>
                </a:ext>
              </a:extLst>
            </p:cNvPr>
            <p:cNvSpPr/>
            <p:nvPr/>
          </p:nvSpPr>
          <p:spPr>
            <a:xfrm>
              <a:off x="5094317" y="2563753"/>
              <a:ext cx="550235" cy="534286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r>
                <a:rPr lang="ja-JP" altLang="en-US" sz="3600" b="1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３</a:t>
              </a:r>
              <a:endParaRPr kumimoji="1"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33" name="吹き出し: 円形 23">
              <a:extLst>
                <a:ext uri="{FF2B5EF4-FFF2-40B4-BE49-F238E27FC236}">
                  <a16:creationId xmlns:a16="http://schemas.microsoft.com/office/drawing/2014/main" id="{05A11FB0-8631-474F-9F33-381556C98C21}"/>
                </a:ext>
              </a:extLst>
            </p:cNvPr>
            <p:cNvSpPr/>
            <p:nvPr/>
          </p:nvSpPr>
          <p:spPr>
            <a:xfrm>
              <a:off x="6378343" y="2563753"/>
              <a:ext cx="550235" cy="534286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r>
                <a:rPr lang="ja-JP" altLang="en-US" sz="3600" b="1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３</a:t>
              </a:r>
              <a:endParaRPr kumimoji="1"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4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689A18-5D5B-5542-B031-6E9CAF4E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5EBAF4-A0B1-4146-95B4-80F03B36B94E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家計の財産を把握する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43A181-BA74-E542-A069-4B353532C3A3}"/>
              </a:ext>
            </a:extLst>
          </p:cNvPr>
          <p:cNvSpPr txBox="1"/>
          <p:nvPr/>
        </p:nvSpPr>
        <p:spPr>
          <a:xfrm>
            <a:off x="6096000" y="1572322"/>
            <a:ext cx="5376646" cy="42597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4600">
                <a:latin typeface="MS Gothic" panose="020B0609070205080204" pitchFamily="49" charset="-128"/>
                <a:ea typeface="MS Gothic" panose="020B0609070205080204" pitchFamily="49" charset="-128"/>
              </a:rPr>
              <a:t>ある一定期間（通常は</a:t>
            </a:r>
            <a:r>
              <a:rPr lang="en-US" altLang="ja-JP" sz="46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4600">
                <a:latin typeface="MS Gothic" panose="020B0609070205080204" pitchFamily="49" charset="-128"/>
                <a:ea typeface="MS Gothic" panose="020B0609070205080204" pitchFamily="49" charset="-128"/>
              </a:rPr>
              <a:t>か月）の家計の収入と支出のお金の流れをフロー、財産の状況をストックという。</a:t>
            </a:r>
            <a:endParaRPr kumimoji="1" lang="ja-JP" altLang="en-US" sz="46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6704CD4-D5E6-734C-BC37-5537D789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11" y="1996068"/>
            <a:ext cx="50673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C4439B-D2BE-244B-B82D-F1E65E5136BD}"/>
              </a:ext>
            </a:extLst>
          </p:cNvPr>
          <p:cNvSpPr txBox="1"/>
          <p:nvPr/>
        </p:nvSpPr>
        <p:spPr>
          <a:xfrm>
            <a:off x="720000" y="952595"/>
            <a:ext cx="10565034" cy="461664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5000">
                <a:latin typeface="MS Gothic" panose="020B0609070205080204" pitchFamily="49" charset="-128"/>
                <a:ea typeface="MS Gothic" panose="020B0609070205080204" pitchFamily="49" charset="-128"/>
              </a:rPr>
              <a:t>家計全体を把握するためには、毎月の収入や支出の動きだけでなく、預貯金や有価証券（株など）といった</a:t>
            </a: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金融資産</a:t>
            </a:r>
            <a:r>
              <a:rPr lang="ja-JP" altLang="en-US" sz="5000">
                <a:latin typeface="MS Gothic" panose="020B0609070205080204" pitchFamily="49" charset="-128"/>
                <a:ea typeface="MS Gothic" panose="020B0609070205080204" pitchFamily="49" charset="-128"/>
              </a:rPr>
              <a:t>（プラスの財産）と、住宅ローンなどの</a:t>
            </a: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0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負債</a:t>
            </a:r>
            <a:r>
              <a:rPr lang="ja-JP" altLang="en-US" sz="5000">
                <a:latin typeface="MS Gothic" panose="020B0609070205080204" pitchFamily="49" charset="-128"/>
                <a:ea typeface="MS Gothic" panose="020B0609070205080204" pitchFamily="49" charset="-128"/>
              </a:rPr>
              <a:t>（マイナスの財産）まで考えに入れる必要がある。</a:t>
            </a:r>
            <a:endParaRPr kumimoji="1" lang="ja-JP" altLang="en-US" sz="50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B5DF5A92-7C9D-0E4C-8A61-250A7A874E85}"/>
              </a:ext>
            </a:extLst>
          </p:cNvPr>
          <p:cNvSpPr/>
          <p:nvPr/>
        </p:nvSpPr>
        <p:spPr>
          <a:xfrm>
            <a:off x="637221" y="3311913"/>
            <a:ext cx="2775052" cy="682437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94F63E25-C854-644F-A5BF-D1A8E64958DF}"/>
              </a:ext>
            </a:extLst>
          </p:cNvPr>
          <p:cNvSpPr/>
          <p:nvPr/>
        </p:nvSpPr>
        <p:spPr>
          <a:xfrm>
            <a:off x="4673963" y="4092498"/>
            <a:ext cx="1693383" cy="682437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7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46760960-DADD-CB48-86EF-B0AA18E2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60000"/>
            <a:ext cx="2864227" cy="1234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AAEFC4-F05B-2647-98A5-9F44B92D2CF3}"/>
              </a:ext>
            </a:extLst>
          </p:cNvPr>
          <p:cNvSpPr txBox="1"/>
          <p:nvPr/>
        </p:nvSpPr>
        <p:spPr>
          <a:xfrm>
            <a:off x="720000" y="2123386"/>
            <a:ext cx="10800000" cy="24622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50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Ｑ</a:t>
            </a: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なぜ手元に現金がなくても</a:t>
            </a:r>
            <a:endParaRPr lang="en-US" altLang="ja-JP" sz="5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　支払いができるの？</a:t>
            </a:r>
            <a:endParaRPr lang="en-US" altLang="ja-JP" sz="5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　いつ代金を支出する？</a:t>
            </a:r>
            <a:endParaRPr kumimoji="1" lang="ja-JP" altLang="en-US" sz="5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15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E05AED-282C-C548-8E06-BD04591E4394}"/>
              </a:ext>
            </a:extLst>
          </p:cNvPr>
          <p:cNvSpPr txBox="1"/>
          <p:nvPr/>
        </p:nvSpPr>
        <p:spPr>
          <a:xfrm>
            <a:off x="720000" y="54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現金払いとキャッシュレス支払いによる財産の動き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0056C1-ED71-7F45-B916-2805E0D0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20" y="1486965"/>
            <a:ext cx="1032256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52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9EABB6-FFF1-EE4B-9CF1-4D075B66B271}"/>
              </a:ext>
            </a:extLst>
          </p:cNvPr>
          <p:cNvSpPr txBox="1"/>
          <p:nvPr/>
        </p:nvSpPr>
        <p:spPr>
          <a:xfrm>
            <a:off x="720000" y="952595"/>
            <a:ext cx="10565034" cy="230832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5000" dirty="0">
                <a:solidFill>
                  <a:srgbClr val="0070C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キャッシュレス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でモノ・サービスを買うとき、手元の現金は減らないが、金融市場でお金は動いている。</a:t>
            </a:r>
            <a:endParaRPr kumimoji="1" lang="ja-JP" altLang="en-US" sz="50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9EABB6-FFF1-EE4B-9CF1-4D075B66B271}"/>
              </a:ext>
            </a:extLst>
          </p:cNvPr>
          <p:cNvSpPr txBox="1"/>
          <p:nvPr/>
        </p:nvSpPr>
        <p:spPr>
          <a:xfrm>
            <a:off x="720000" y="3410450"/>
            <a:ext cx="10565034" cy="230832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5000">
                <a:latin typeface="MS Gothic" panose="020B0609070205080204" pitchFamily="49" charset="-128"/>
                <a:ea typeface="MS Gothic" panose="020B0609070205080204" pitchFamily="49" charset="-128"/>
              </a:rPr>
              <a:t>見えない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お金とうまく付き合っていくために、家計の財産を把握していく習慣をつけよう。</a:t>
            </a:r>
            <a:endParaRPr kumimoji="1" lang="ja-JP" altLang="en-US" sz="50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445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8369A80-CF3F-004C-87BD-B2E9BD54B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2757D2-E36F-FF4B-B8BC-5F347AA755B3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4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財産を管理する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C1F772-9061-BB43-A501-A602D293087B}"/>
              </a:ext>
            </a:extLst>
          </p:cNvPr>
          <p:cNvSpPr txBox="1"/>
          <p:nvPr/>
        </p:nvSpPr>
        <p:spPr>
          <a:xfrm>
            <a:off x="720000" y="144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金融商品の例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C268617-655B-E94F-8D77-7A5370A24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78" y="2073101"/>
            <a:ext cx="5880735" cy="40449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3D2A47-9F9A-AD43-9194-0D8F8DEF32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769" y="2073101"/>
            <a:ext cx="1675118" cy="182347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4B63BA6-9D71-A746-9847-7BBC5AA15D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980" y="4462303"/>
            <a:ext cx="3070698" cy="15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0C493980-9BD1-AD48-82B9-86B8C9EE7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60000"/>
            <a:ext cx="2864227" cy="1234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02D39E-5F05-B04A-981F-A257554771B3}"/>
              </a:ext>
            </a:extLst>
          </p:cNvPr>
          <p:cNvSpPr txBox="1"/>
          <p:nvPr/>
        </p:nvSpPr>
        <p:spPr>
          <a:xfrm>
            <a:off x="720000" y="1673275"/>
            <a:ext cx="10800000" cy="153888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0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Ｑ</a:t>
            </a: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もし手元に</a:t>
            </a: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100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万円があったら、</a:t>
            </a:r>
            <a:endParaRPr lang="en-US" altLang="ja-JP" sz="5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　 どうする？</a:t>
            </a:r>
            <a:endParaRPr kumimoji="1" lang="ja-JP" altLang="en-US" sz="5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093153-7FC2-CB4C-BFB3-CEDED0DEDFDD}"/>
              </a:ext>
            </a:extLst>
          </p:cNvPr>
          <p:cNvSpPr txBox="1">
            <a:spLocks/>
          </p:cNvSpPr>
          <p:nvPr/>
        </p:nvSpPr>
        <p:spPr>
          <a:xfrm>
            <a:off x="1214398" y="3537420"/>
            <a:ext cx="5040000" cy="1080000"/>
          </a:xfrm>
          <a:prstGeom prst="roundRect">
            <a:avLst/>
          </a:prstGeom>
          <a:gradFill flip="none" rotWithShape="1">
            <a:gsLst>
              <a:gs pos="0">
                <a:srgbClr val="EFBFB8"/>
              </a:gs>
              <a:gs pos="100000">
                <a:srgbClr val="FFDCDC"/>
              </a:gs>
            </a:gsLst>
            <a:lin ang="13500000" scaled="1"/>
            <a:tileRect/>
          </a:gradFill>
          <a:ln w="25400" cap="flat">
            <a:solidFill>
              <a:srgbClr val="E5A08D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" altLang="ja-JP" sz="3400" dirty="0">
                <a:latin typeface="MS Gothic" panose="020B0609070205080204" pitchFamily="49" charset="-128"/>
                <a:ea typeface="MS Gothic" panose="020B0609070205080204" pitchFamily="49" charset="-128"/>
              </a:rPr>
              <a:t>A</a:t>
            </a:r>
            <a:r>
              <a:rPr lang="ja-JP" altLang="en" sz="340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欲しいものを買う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B23AFA-A9BF-E446-AC84-6FA5C6B4E756}"/>
              </a:ext>
            </a:extLst>
          </p:cNvPr>
          <p:cNvSpPr txBox="1">
            <a:spLocks/>
          </p:cNvSpPr>
          <p:nvPr/>
        </p:nvSpPr>
        <p:spPr>
          <a:xfrm>
            <a:off x="6657600" y="3537420"/>
            <a:ext cx="4320000" cy="1080000"/>
          </a:xfrm>
          <a:prstGeom prst="roundRect">
            <a:avLst/>
          </a:prstGeom>
          <a:gradFill flip="none" rotWithShape="1">
            <a:gsLst>
              <a:gs pos="0">
                <a:srgbClr val="AFD1B2"/>
              </a:gs>
              <a:gs pos="100000">
                <a:srgbClr val="E3EFE1"/>
              </a:gs>
            </a:gsLst>
            <a:lin ang="13500000" scaled="1"/>
            <a:tileRect/>
          </a:gradFill>
          <a:ln w="25400" cap="flat">
            <a:solidFill>
              <a:srgbClr val="A0CAA8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" altLang="ja-JP" sz="3400" dirty="0">
                <a:latin typeface="MS Gothic" panose="020B0609070205080204" pitchFamily="49" charset="-128"/>
                <a:ea typeface="MS Gothic" panose="020B0609070205080204" pitchFamily="49" charset="-128"/>
              </a:rPr>
              <a:t>B</a:t>
            </a:r>
            <a:r>
              <a:rPr lang="ja-JP" altLang="en" sz="340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貯金する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879890-AEBB-0146-9690-81AF18953926}"/>
              </a:ext>
            </a:extLst>
          </p:cNvPr>
          <p:cNvSpPr txBox="1">
            <a:spLocks/>
          </p:cNvSpPr>
          <p:nvPr/>
        </p:nvSpPr>
        <p:spPr>
          <a:xfrm>
            <a:off x="1214400" y="4942683"/>
            <a:ext cx="9763200" cy="1080000"/>
          </a:xfrm>
          <a:prstGeom prst="roundRect">
            <a:avLst/>
          </a:prstGeom>
          <a:gradFill flip="none" rotWithShape="1">
            <a:gsLst>
              <a:gs pos="0">
                <a:srgbClr val="F0C99F"/>
              </a:gs>
              <a:gs pos="100000">
                <a:srgbClr val="FAE3D1"/>
              </a:gs>
            </a:gsLst>
            <a:lin ang="13500000" scaled="1"/>
            <a:tileRect/>
          </a:gradFill>
          <a:ln w="25400" cap="flat">
            <a:solidFill>
              <a:srgbClr val="E9B27F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" altLang="ja-JP" sz="3400" dirty="0">
                <a:latin typeface="MS Gothic" panose="020B0609070205080204" pitchFamily="49" charset="-128"/>
                <a:ea typeface="MS Gothic" panose="020B0609070205080204" pitchFamily="49" charset="-128"/>
              </a:rPr>
              <a:t>C</a:t>
            </a:r>
            <a:r>
              <a:rPr lang="ja-JP" altLang="en" sz="340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投資してお金を増やす</a:t>
            </a:r>
            <a:endParaRPr kumimoji="1" lang="ja-JP" altLang="en-US" sz="3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8438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040A09-B366-9F4E-B318-CF429D465852}"/>
              </a:ext>
            </a:extLst>
          </p:cNvPr>
          <p:cNvSpPr txBox="1"/>
          <p:nvPr/>
        </p:nvSpPr>
        <p:spPr>
          <a:xfrm>
            <a:off x="719354" y="2032543"/>
            <a:ext cx="10752646" cy="23544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金融商品には、</a:t>
            </a:r>
            <a:r>
              <a:rPr lang="en-US" altLang="ja-JP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1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安全性</a:t>
            </a:r>
            <a:r>
              <a:rPr lang="en-US" altLang="ja-JP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、</a:t>
            </a:r>
            <a:r>
              <a:rPr lang="en-US" altLang="ja-JP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1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流動性</a:t>
            </a:r>
            <a:r>
              <a:rPr lang="en-US" altLang="ja-JP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、</a:t>
            </a:r>
            <a:endParaRPr lang="en-US" altLang="ja-JP" sz="51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en-US" altLang="ja-JP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1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収益性</a:t>
            </a:r>
            <a:r>
              <a:rPr lang="en-US" altLang="ja-JP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の</a:t>
            </a:r>
            <a:r>
              <a:rPr lang="en-US" altLang="ja-JP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つの特性があるが、すべてにおいて優れている商品はない。</a:t>
            </a:r>
            <a:endParaRPr kumimoji="1" lang="ja-JP" altLang="en-US" sz="51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AF00C25B-7A24-3749-85E0-E6D91F3948A5}"/>
              </a:ext>
            </a:extLst>
          </p:cNvPr>
          <p:cNvSpPr/>
          <p:nvPr/>
        </p:nvSpPr>
        <p:spPr>
          <a:xfrm>
            <a:off x="5398596" y="2133203"/>
            <a:ext cx="2414138" cy="652817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メモ 3">
            <a:extLst>
              <a:ext uri="{FF2B5EF4-FFF2-40B4-BE49-F238E27FC236}">
                <a16:creationId xmlns:a16="http://schemas.microsoft.com/office/drawing/2014/main" id="{1285250F-4D32-B344-9AAF-2076424AB1A8}"/>
              </a:ext>
            </a:extLst>
          </p:cNvPr>
          <p:cNvSpPr/>
          <p:nvPr/>
        </p:nvSpPr>
        <p:spPr>
          <a:xfrm>
            <a:off x="8626756" y="2133203"/>
            <a:ext cx="2414138" cy="652817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>
            <a:extLst>
              <a:ext uri="{FF2B5EF4-FFF2-40B4-BE49-F238E27FC236}">
                <a16:creationId xmlns:a16="http://schemas.microsoft.com/office/drawing/2014/main" id="{CF5DDFF3-23FB-2449-B081-E2A75EE6DB8B}"/>
              </a:ext>
            </a:extLst>
          </p:cNvPr>
          <p:cNvSpPr/>
          <p:nvPr/>
        </p:nvSpPr>
        <p:spPr>
          <a:xfrm>
            <a:off x="719354" y="2961003"/>
            <a:ext cx="2514499" cy="652817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36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CD1462-F17B-5D47-9CB0-E66D10FFF8B9}"/>
              </a:ext>
            </a:extLst>
          </p:cNvPr>
          <p:cNvSpPr txBox="1"/>
          <p:nvPr/>
        </p:nvSpPr>
        <p:spPr>
          <a:xfrm>
            <a:off x="720000" y="2622808"/>
            <a:ext cx="10800000" cy="9233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1.</a:t>
            </a:r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家計とは何だろう</a:t>
            </a:r>
            <a:endParaRPr kumimoji="1" lang="ja-JP" altLang="en-US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5D5AA64-6301-3E43-8913-B809F1A67B90}"/>
              </a:ext>
            </a:extLst>
          </p:cNvPr>
          <p:cNvCxnSpPr>
            <a:cxnSpLocks/>
          </p:cNvCxnSpPr>
          <p:nvPr/>
        </p:nvCxnSpPr>
        <p:spPr>
          <a:xfrm>
            <a:off x="1236000" y="3683977"/>
            <a:ext cx="9720000" cy="0"/>
          </a:xfrm>
          <a:prstGeom prst="line">
            <a:avLst/>
          </a:prstGeom>
          <a:ln w="63500">
            <a:gradFill>
              <a:gsLst>
                <a:gs pos="70000">
                  <a:schemeClr val="accent2"/>
                </a:gs>
                <a:gs pos="3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184BC7-B2A4-F242-8040-CA91AE7FF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20" y="-156118"/>
            <a:ext cx="11070590" cy="563753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B6B257-9E70-A74A-9928-6621D6BB513F}"/>
              </a:ext>
            </a:extLst>
          </p:cNvPr>
          <p:cNvSpPr txBox="1"/>
          <p:nvPr/>
        </p:nvSpPr>
        <p:spPr>
          <a:xfrm>
            <a:off x="909571" y="5384426"/>
            <a:ext cx="4916463" cy="7386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①安全性が高ければ収益性は低く、</a:t>
            </a:r>
            <a:endParaRPr lang="en-US" altLang="ja-JP" sz="24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収益性が高ければ安全性は低い。</a:t>
            </a:r>
            <a:endParaRPr kumimoji="1" lang="ja-JP" altLang="en-US" sz="2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901510-6221-0849-BEC2-8955892F0E95}"/>
              </a:ext>
            </a:extLst>
          </p:cNvPr>
          <p:cNvSpPr txBox="1"/>
          <p:nvPr/>
        </p:nvSpPr>
        <p:spPr>
          <a:xfrm>
            <a:off x="6766560" y="5384426"/>
            <a:ext cx="4641137" cy="7386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②流動性が高ければ収益性は低く、</a:t>
            </a:r>
            <a:endParaRPr lang="en-US" altLang="ja-JP" sz="24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　収益性が高ければ流動性は低い。</a:t>
            </a:r>
            <a:endParaRPr kumimoji="1" lang="ja-JP" altLang="en-US" sz="2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55FEC3-E7E1-9C40-984C-D30CF8C405F0}"/>
              </a:ext>
            </a:extLst>
          </p:cNvPr>
          <p:cNvSpPr txBox="1"/>
          <p:nvPr/>
        </p:nvSpPr>
        <p:spPr>
          <a:xfrm>
            <a:off x="694520" y="20926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金融商品の３つの指標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2879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55FEC3-E7E1-9C40-984C-D30CF8C405F0}"/>
              </a:ext>
            </a:extLst>
          </p:cNvPr>
          <p:cNvSpPr txBox="1"/>
          <p:nvPr/>
        </p:nvSpPr>
        <p:spPr>
          <a:xfrm>
            <a:off x="720000" y="54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リスクとリターンのイメージ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646ABA-F35C-0341-B4EB-AD9AE87D6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730250"/>
            <a:ext cx="97155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5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040A09-B366-9F4E-B318-CF429D465852}"/>
              </a:ext>
            </a:extLst>
          </p:cNvPr>
          <p:cNvSpPr txBox="1"/>
          <p:nvPr/>
        </p:nvSpPr>
        <p:spPr>
          <a:xfrm>
            <a:off x="865915" y="2049477"/>
            <a:ext cx="10752646" cy="23544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100" dirty="0">
                <a:latin typeface="MS Gothic" panose="020B0609070205080204" pitchFamily="49" charset="-128"/>
                <a:ea typeface="MS Gothic" panose="020B0609070205080204" pitchFamily="49" charset="-128"/>
              </a:rPr>
              <a:t>メリット、デメリットを考えて、財産管理に有効に活用することが必要である。</a:t>
            </a:r>
            <a:endParaRPr kumimoji="1" lang="ja-JP" altLang="en-US" sz="51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511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DB45FA0-58EA-594F-ACF2-97E593DD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0776FC-9FB2-B34A-884D-FD81DA30F0A6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1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家計と社会のかかわり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5470DC-F089-5144-A171-57B33F9D169C}"/>
              </a:ext>
            </a:extLst>
          </p:cNvPr>
          <p:cNvSpPr txBox="1"/>
          <p:nvPr/>
        </p:nvSpPr>
        <p:spPr>
          <a:xfrm>
            <a:off x="720000" y="2445102"/>
            <a:ext cx="10752646" cy="249299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収入を得て、支出するというお金にかかわる営み</a:t>
            </a:r>
          </a:p>
          <a:p>
            <a:r>
              <a:rPr lang="ja-JP" altLang="en-US" sz="5400">
                <a:latin typeface="MS Gothic" panose="020B0609070205080204" pitchFamily="49" charset="-128"/>
                <a:ea typeface="MS Gothic" panose="020B0609070205080204" pitchFamily="49" charset="-128"/>
              </a:rPr>
              <a:t>＝</a:t>
            </a:r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4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家庭経済（家計）</a:t>
            </a:r>
            <a:endParaRPr kumimoji="1" lang="ja-JP" altLang="en-US" sz="540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" name="メモ 7">
            <a:extLst>
              <a:ext uri="{FF2B5EF4-FFF2-40B4-BE49-F238E27FC236}">
                <a16:creationId xmlns:a16="http://schemas.microsoft.com/office/drawing/2014/main" id="{8767F831-1523-6A4D-8A8D-78C7DF5E537C}"/>
              </a:ext>
            </a:extLst>
          </p:cNvPr>
          <p:cNvSpPr/>
          <p:nvPr/>
        </p:nvSpPr>
        <p:spPr>
          <a:xfrm>
            <a:off x="1521263" y="4182092"/>
            <a:ext cx="5492854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4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052955-8773-154D-8AC8-6A7F6726D99E}"/>
              </a:ext>
            </a:extLst>
          </p:cNvPr>
          <p:cNvSpPr txBox="1"/>
          <p:nvPr/>
        </p:nvSpPr>
        <p:spPr>
          <a:xfrm>
            <a:off x="720000" y="1614105"/>
            <a:ext cx="10752646" cy="33239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家計は、企業や政府との関係を通じ、お金やモノ・サービス、労働力をやりとりしていて、お金は</a:t>
            </a:r>
            <a:endParaRPr lang="en-US" altLang="ja-JP" sz="54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en-US" altLang="ja-JP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4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循環</a:t>
            </a:r>
            <a:r>
              <a:rPr lang="en-US" altLang="ja-JP" sz="540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400" dirty="0">
                <a:latin typeface="MS Gothic" panose="020B0609070205080204" pitchFamily="49" charset="-128"/>
                <a:ea typeface="MS Gothic" panose="020B0609070205080204" pitchFamily="49" charset="-128"/>
              </a:rPr>
              <a:t>している。</a:t>
            </a:r>
            <a:endParaRPr kumimoji="1" lang="ja-JP" altLang="en-US" sz="5400" dirty="0">
              <a:solidFill>
                <a:srgbClr val="FF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A5AFF9F3-78C1-EC4A-B632-28E2DC1C7705}"/>
              </a:ext>
            </a:extLst>
          </p:cNvPr>
          <p:cNvSpPr/>
          <p:nvPr/>
        </p:nvSpPr>
        <p:spPr>
          <a:xfrm>
            <a:off x="719354" y="4182092"/>
            <a:ext cx="2023846" cy="75600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00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9">
            <a:extLst>
              <a:ext uri="{FF2B5EF4-FFF2-40B4-BE49-F238E27FC236}">
                <a16:creationId xmlns:a16="http://schemas.microsoft.com/office/drawing/2014/main" id="{93643D60-BAA8-7344-9F02-88AA3F5F7940}"/>
              </a:ext>
            </a:extLst>
          </p:cNvPr>
          <p:cNvGrpSpPr/>
          <p:nvPr/>
        </p:nvGrpSpPr>
        <p:grpSpPr>
          <a:xfrm>
            <a:off x="8307392" y="1391614"/>
            <a:ext cx="467085" cy="471489"/>
            <a:chOff x="6983845" y="157161"/>
            <a:chExt cx="467085" cy="471489"/>
          </a:xfrm>
        </p:grpSpPr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D7156780-3D6F-E04F-A935-1152A2555993}"/>
                </a:ext>
              </a:extLst>
            </p:cNvPr>
            <p:cNvSpPr/>
            <p:nvPr/>
          </p:nvSpPr>
          <p:spPr>
            <a:xfrm>
              <a:off x="6983845" y="178593"/>
              <a:ext cx="467085" cy="4500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Google Shape;60;p13">
              <a:extLst>
                <a:ext uri="{FF2B5EF4-FFF2-40B4-BE49-F238E27FC236}">
                  <a16:creationId xmlns:a16="http://schemas.microsoft.com/office/drawing/2014/main" id="{270FAA42-D370-4C43-BCED-E9A0ADF6DA9F}"/>
                </a:ext>
              </a:extLst>
            </p:cNvPr>
            <p:cNvSpPr txBox="1"/>
            <p:nvPr/>
          </p:nvSpPr>
          <p:spPr>
            <a:xfrm>
              <a:off x="7084072" y="157161"/>
              <a:ext cx="28091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MS Gothic" panose="020B0609070205080204" pitchFamily="49" charset="-128"/>
                  <a:ea typeface="MS Gothic" panose="020B0609070205080204" pitchFamily="49" charset="-128"/>
                  <a:cs typeface="Calibri"/>
                  <a:sym typeface="Calibri"/>
                </a:rPr>
                <a:t>A</a:t>
              </a:r>
              <a:endParaRPr sz="24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  <a:sym typeface="Calibri"/>
              </a:endParaRPr>
            </a:p>
          </p:txBody>
        </p:sp>
      </p:grpSp>
      <p:grpSp>
        <p:nvGrpSpPr>
          <p:cNvPr id="7" name="図形グループ 10">
            <a:extLst>
              <a:ext uri="{FF2B5EF4-FFF2-40B4-BE49-F238E27FC236}">
                <a16:creationId xmlns:a16="http://schemas.microsoft.com/office/drawing/2014/main" id="{6C4B332C-2537-764F-B93D-CC4C41826224}"/>
              </a:ext>
            </a:extLst>
          </p:cNvPr>
          <p:cNvGrpSpPr/>
          <p:nvPr/>
        </p:nvGrpSpPr>
        <p:grpSpPr>
          <a:xfrm>
            <a:off x="8307393" y="2559843"/>
            <a:ext cx="467085" cy="461624"/>
            <a:chOff x="6983845" y="171449"/>
            <a:chExt cx="467085" cy="461624"/>
          </a:xfrm>
        </p:grpSpPr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71FCC8B7-73CD-434B-A1F1-6151B5517420}"/>
                </a:ext>
              </a:extLst>
            </p:cNvPr>
            <p:cNvSpPr/>
            <p:nvPr/>
          </p:nvSpPr>
          <p:spPr>
            <a:xfrm>
              <a:off x="6983845" y="178593"/>
              <a:ext cx="467085" cy="4500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Google Shape;60;p13">
              <a:extLst>
                <a:ext uri="{FF2B5EF4-FFF2-40B4-BE49-F238E27FC236}">
                  <a16:creationId xmlns:a16="http://schemas.microsoft.com/office/drawing/2014/main" id="{1C3E420E-73A4-E040-96A5-BE555FB65BDA}"/>
                </a:ext>
              </a:extLst>
            </p:cNvPr>
            <p:cNvSpPr txBox="1"/>
            <p:nvPr/>
          </p:nvSpPr>
          <p:spPr>
            <a:xfrm>
              <a:off x="7084072" y="171449"/>
              <a:ext cx="28091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ja-JP" sz="2400" b="1" dirty="0">
                  <a:solidFill>
                    <a:schemeClr val="bg1"/>
                  </a:solidFill>
                  <a:latin typeface="MS Gothic" panose="020B0609070205080204" pitchFamily="49" charset="-128"/>
                  <a:ea typeface="MS Gothic" panose="020B0609070205080204" pitchFamily="49" charset="-128"/>
                  <a:cs typeface="Calibri"/>
                  <a:sym typeface="Calibri"/>
                </a:rPr>
                <a:t>B</a:t>
              </a:r>
              <a:endParaRPr sz="24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  <a:sym typeface="Calibri"/>
              </a:endParaRPr>
            </a:p>
          </p:txBody>
        </p:sp>
      </p:grpSp>
      <p:grpSp>
        <p:nvGrpSpPr>
          <p:cNvPr id="10" name="図形グループ 13">
            <a:extLst>
              <a:ext uri="{FF2B5EF4-FFF2-40B4-BE49-F238E27FC236}">
                <a16:creationId xmlns:a16="http://schemas.microsoft.com/office/drawing/2014/main" id="{73A57FC3-A39F-5D45-B2D5-45214CBC5320}"/>
              </a:ext>
            </a:extLst>
          </p:cNvPr>
          <p:cNvGrpSpPr/>
          <p:nvPr/>
        </p:nvGrpSpPr>
        <p:grpSpPr>
          <a:xfrm>
            <a:off x="8328825" y="3340312"/>
            <a:ext cx="467085" cy="464345"/>
            <a:chOff x="6983845" y="164305"/>
            <a:chExt cx="467085" cy="464345"/>
          </a:xfrm>
        </p:grpSpPr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F676B4C3-CD9E-8044-A19F-86A27291B754}"/>
                </a:ext>
              </a:extLst>
            </p:cNvPr>
            <p:cNvSpPr/>
            <p:nvPr/>
          </p:nvSpPr>
          <p:spPr>
            <a:xfrm>
              <a:off x="6983845" y="178593"/>
              <a:ext cx="467085" cy="4500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Google Shape;60;p13">
              <a:extLst>
                <a:ext uri="{FF2B5EF4-FFF2-40B4-BE49-F238E27FC236}">
                  <a16:creationId xmlns:a16="http://schemas.microsoft.com/office/drawing/2014/main" id="{164867F1-9739-7E4F-84BB-64FA660F83CE}"/>
                </a:ext>
              </a:extLst>
            </p:cNvPr>
            <p:cNvSpPr txBox="1"/>
            <p:nvPr/>
          </p:nvSpPr>
          <p:spPr>
            <a:xfrm>
              <a:off x="7062640" y="164305"/>
              <a:ext cx="28091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ja-JP" sz="2400" b="1" dirty="0">
                  <a:solidFill>
                    <a:schemeClr val="bg1"/>
                  </a:solidFill>
                  <a:latin typeface="MS Gothic" panose="020B0609070205080204" pitchFamily="49" charset="-128"/>
                  <a:ea typeface="MS Gothic" panose="020B0609070205080204" pitchFamily="49" charset="-128"/>
                  <a:cs typeface="Calibri"/>
                  <a:sym typeface="Calibri"/>
                </a:rPr>
                <a:t>C</a:t>
              </a:r>
              <a:endParaRPr sz="24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  <a:sym typeface="Calibri"/>
              </a:endParaRPr>
            </a:p>
          </p:txBody>
        </p:sp>
      </p:grpSp>
      <p:grpSp>
        <p:nvGrpSpPr>
          <p:cNvPr id="13" name="図形グループ 16">
            <a:extLst>
              <a:ext uri="{FF2B5EF4-FFF2-40B4-BE49-F238E27FC236}">
                <a16:creationId xmlns:a16="http://schemas.microsoft.com/office/drawing/2014/main" id="{DE4E8380-7B1E-D24C-8947-5B3F9D047461}"/>
              </a:ext>
            </a:extLst>
          </p:cNvPr>
          <p:cNvGrpSpPr/>
          <p:nvPr/>
        </p:nvGrpSpPr>
        <p:grpSpPr>
          <a:xfrm>
            <a:off x="8335967" y="4136630"/>
            <a:ext cx="467085" cy="464345"/>
            <a:chOff x="6983845" y="164305"/>
            <a:chExt cx="467085" cy="464345"/>
          </a:xfrm>
        </p:grpSpPr>
        <p:sp>
          <p:nvSpPr>
            <p:cNvPr id="14" name="円/楕円 13">
              <a:extLst>
                <a:ext uri="{FF2B5EF4-FFF2-40B4-BE49-F238E27FC236}">
                  <a16:creationId xmlns:a16="http://schemas.microsoft.com/office/drawing/2014/main" id="{C9021A73-A4DE-EA49-B83A-168093AEB0E5}"/>
                </a:ext>
              </a:extLst>
            </p:cNvPr>
            <p:cNvSpPr/>
            <p:nvPr/>
          </p:nvSpPr>
          <p:spPr>
            <a:xfrm>
              <a:off x="6983845" y="178593"/>
              <a:ext cx="467085" cy="4500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Google Shape;60;p13">
              <a:extLst>
                <a:ext uri="{FF2B5EF4-FFF2-40B4-BE49-F238E27FC236}">
                  <a16:creationId xmlns:a16="http://schemas.microsoft.com/office/drawing/2014/main" id="{4179EAF0-B64C-E549-BD45-911290991FFD}"/>
                </a:ext>
              </a:extLst>
            </p:cNvPr>
            <p:cNvSpPr txBox="1"/>
            <p:nvPr/>
          </p:nvSpPr>
          <p:spPr>
            <a:xfrm>
              <a:off x="7091216" y="164305"/>
              <a:ext cx="28091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ja-JP" sz="2400" b="1" dirty="0">
                  <a:solidFill>
                    <a:schemeClr val="bg1"/>
                  </a:solidFill>
                  <a:latin typeface="MS Gothic" panose="020B0609070205080204" pitchFamily="49" charset="-128"/>
                  <a:ea typeface="MS Gothic" panose="020B0609070205080204" pitchFamily="49" charset="-128"/>
                  <a:cs typeface="Calibri"/>
                  <a:sym typeface="Calibri"/>
                </a:rPr>
                <a:t>D</a:t>
              </a:r>
              <a:endParaRPr sz="24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  <a:sym typeface="Calibri"/>
              </a:endParaRPr>
            </a:p>
          </p:txBody>
        </p:sp>
      </p:grpSp>
      <p:grpSp>
        <p:nvGrpSpPr>
          <p:cNvPr id="16" name="図形グループ 19">
            <a:extLst>
              <a:ext uri="{FF2B5EF4-FFF2-40B4-BE49-F238E27FC236}">
                <a16:creationId xmlns:a16="http://schemas.microsoft.com/office/drawing/2014/main" id="{ACD01605-9D9C-E042-BFD5-548B0366D89C}"/>
              </a:ext>
            </a:extLst>
          </p:cNvPr>
          <p:cNvGrpSpPr/>
          <p:nvPr/>
        </p:nvGrpSpPr>
        <p:grpSpPr>
          <a:xfrm>
            <a:off x="8321894" y="4967147"/>
            <a:ext cx="467085" cy="464345"/>
            <a:chOff x="6983845" y="164305"/>
            <a:chExt cx="467085" cy="464345"/>
          </a:xfrm>
        </p:grpSpPr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38251686-1E2E-C847-9D1C-C0C8CEAB27F7}"/>
                </a:ext>
              </a:extLst>
            </p:cNvPr>
            <p:cNvSpPr/>
            <p:nvPr/>
          </p:nvSpPr>
          <p:spPr>
            <a:xfrm>
              <a:off x="6983845" y="178593"/>
              <a:ext cx="467085" cy="4500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Google Shape;60;p13">
              <a:extLst>
                <a:ext uri="{FF2B5EF4-FFF2-40B4-BE49-F238E27FC236}">
                  <a16:creationId xmlns:a16="http://schemas.microsoft.com/office/drawing/2014/main" id="{2C329EE8-C6B6-8D47-9D38-4A1629C291CC}"/>
                </a:ext>
              </a:extLst>
            </p:cNvPr>
            <p:cNvSpPr txBox="1"/>
            <p:nvPr/>
          </p:nvSpPr>
          <p:spPr>
            <a:xfrm>
              <a:off x="7084072" y="164305"/>
              <a:ext cx="28091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MS Gothic" panose="020B0609070205080204" pitchFamily="49" charset="-128"/>
                  <a:ea typeface="MS Gothic" panose="020B0609070205080204" pitchFamily="49" charset="-128"/>
                  <a:cs typeface="Calibri"/>
                  <a:sym typeface="Calibri"/>
                </a:rPr>
                <a:t>E</a:t>
              </a:r>
              <a:endParaRPr sz="2400" b="1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  <a:sym typeface="Calibri"/>
              </a:endParaRPr>
            </a:p>
          </p:txBody>
        </p:sp>
      </p:grpSp>
      <p:sp>
        <p:nvSpPr>
          <p:cNvPr id="19" name="Google Shape;60;p13">
            <a:extLst>
              <a:ext uri="{FF2B5EF4-FFF2-40B4-BE49-F238E27FC236}">
                <a16:creationId xmlns:a16="http://schemas.microsoft.com/office/drawing/2014/main" id="{461A21F1-D104-784E-828E-BDF45D671C8E}"/>
              </a:ext>
            </a:extLst>
          </p:cNvPr>
          <p:cNvSpPr txBox="1"/>
          <p:nvPr/>
        </p:nvSpPr>
        <p:spPr>
          <a:xfrm>
            <a:off x="8251410" y="539998"/>
            <a:ext cx="267678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3000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Calibri"/>
                <a:sym typeface="Calibri"/>
              </a:rPr>
              <a:t>お金の動き</a:t>
            </a:r>
            <a:endParaRPr sz="3000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  <a:cs typeface="Calibri"/>
              <a:sym typeface="Calibri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D7F8B5-3052-7F41-BA3A-BC605156FD34}"/>
              </a:ext>
            </a:extLst>
          </p:cNvPr>
          <p:cNvSpPr txBox="1"/>
          <p:nvPr/>
        </p:nvSpPr>
        <p:spPr>
          <a:xfrm>
            <a:off x="9097728" y="1380035"/>
            <a:ext cx="2145863" cy="9233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賃金</a:t>
            </a:r>
            <a:endParaRPr lang="en-US" altLang="ja-JP" sz="3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公務員給料</a:t>
            </a:r>
            <a:endParaRPr lang="en-US" altLang="ja-JP" sz="3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652E78-402D-F34F-B09B-0E6E9F4BD1B3}"/>
              </a:ext>
            </a:extLst>
          </p:cNvPr>
          <p:cNvSpPr txBox="1"/>
          <p:nvPr/>
        </p:nvSpPr>
        <p:spPr>
          <a:xfrm>
            <a:off x="9097728" y="2550913"/>
            <a:ext cx="2145863" cy="4616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利子・配当</a:t>
            </a:r>
            <a:endParaRPr lang="en-US" altLang="ja-JP" sz="3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0B872E-4AC9-EF4D-9D7E-84AE22F7FC06}"/>
              </a:ext>
            </a:extLst>
          </p:cNvPr>
          <p:cNvSpPr txBox="1"/>
          <p:nvPr/>
        </p:nvSpPr>
        <p:spPr>
          <a:xfrm>
            <a:off x="9097728" y="3336135"/>
            <a:ext cx="2145863" cy="4616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税金</a:t>
            </a:r>
            <a:endParaRPr lang="en-US" altLang="ja-JP" sz="3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BD378CD-F6FE-B647-8449-67FD3A846143}"/>
              </a:ext>
            </a:extLst>
          </p:cNvPr>
          <p:cNvSpPr txBox="1"/>
          <p:nvPr/>
        </p:nvSpPr>
        <p:spPr>
          <a:xfrm>
            <a:off x="9097728" y="4130933"/>
            <a:ext cx="2145863" cy="4616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代金</a:t>
            </a:r>
            <a:endParaRPr lang="en-US" altLang="ja-JP" sz="3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094E9F5-569B-8946-ACC7-8A4195267E1D}"/>
              </a:ext>
            </a:extLst>
          </p:cNvPr>
          <p:cNvSpPr txBox="1"/>
          <p:nvPr/>
        </p:nvSpPr>
        <p:spPr>
          <a:xfrm>
            <a:off x="9097728" y="4967274"/>
            <a:ext cx="2145863" cy="9233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預貯金・</a:t>
            </a:r>
            <a:endParaRPr lang="en-US" altLang="ja-JP" sz="3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lang="ja-JP" altLang="en-US" sz="3000">
                <a:latin typeface="MS Gothic" panose="020B0609070205080204" pitchFamily="49" charset="-128"/>
                <a:ea typeface="MS Gothic" panose="020B0609070205080204" pitchFamily="49" charset="-128"/>
              </a:rPr>
              <a:t>株購入など</a:t>
            </a:r>
            <a:endParaRPr lang="en-US" altLang="ja-JP" sz="3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6" name="メモ 25">
            <a:extLst>
              <a:ext uri="{FF2B5EF4-FFF2-40B4-BE49-F238E27FC236}">
                <a16:creationId xmlns:a16="http://schemas.microsoft.com/office/drawing/2014/main" id="{B10BCA8A-14EF-5345-A879-15AA0BBA342E}"/>
              </a:ext>
            </a:extLst>
          </p:cNvPr>
          <p:cNvSpPr/>
          <p:nvPr/>
        </p:nvSpPr>
        <p:spPr>
          <a:xfrm>
            <a:off x="9011786" y="1384973"/>
            <a:ext cx="2145863" cy="92333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メモ 26">
            <a:extLst>
              <a:ext uri="{FF2B5EF4-FFF2-40B4-BE49-F238E27FC236}">
                <a16:creationId xmlns:a16="http://schemas.microsoft.com/office/drawing/2014/main" id="{30761C7D-52FC-BE40-9050-9540D37F0EDB}"/>
              </a:ext>
            </a:extLst>
          </p:cNvPr>
          <p:cNvSpPr/>
          <p:nvPr/>
        </p:nvSpPr>
        <p:spPr>
          <a:xfrm>
            <a:off x="9011786" y="2567003"/>
            <a:ext cx="2145863" cy="46162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メモ 27">
            <a:extLst>
              <a:ext uri="{FF2B5EF4-FFF2-40B4-BE49-F238E27FC236}">
                <a16:creationId xmlns:a16="http://schemas.microsoft.com/office/drawing/2014/main" id="{A3A55F15-C447-1E44-AEB2-B8FB140EBC43}"/>
              </a:ext>
            </a:extLst>
          </p:cNvPr>
          <p:cNvSpPr/>
          <p:nvPr/>
        </p:nvSpPr>
        <p:spPr>
          <a:xfrm>
            <a:off x="9011786" y="3358740"/>
            <a:ext cx="2145863" cy="46162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メモ 28">
            <a:extLst>
              <a:ext uri="{FF2B5EF4-FFF2-40B4-BE49-F238E27FC236}">
                <a16:creationId xmlns:a16="http://schemas.microsoft.com/office/drawing/2014/main" id="{309E4812-952E-6D43-A0F7-A797AD5662E8}"/>
              </a:ext>
            </a:extLst>
          </p:cNvPr>
          <p:cNvSpPr/>
          <p:nvPr/>
        </p:nvSpPr>
        <p:spPr>
          <a:xfrm>
            <a:off x="9011786" y="4139325"/>
            <a:ext cx="2145863" cy="461624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メモ 29">
            <a:extLst>
              <a:ext uri="{FF2B5EF4-FFF2-40B4-BE49-F238E27FC236}">
                <a16:creationId xmlns:a16="http://schemas.microsoft.com/office/drawing/2014/main" id="{391A77E7-15BE-A045-94D6-70E8A1B7E320}"/>
              </a:ext>
            </a:extLst>
          </p:cNvPr>
          <p:cNvSpPr/>
          <p:nvPr/>
        </p:nvSpPr>
        <p:spPr>
          <a:xfrm>
            <a:off x="9011786" y="4986817"/>
            <a:ext cx="2145863" cy="92333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7" y="457467"/>
            <a:ext cx="7423493" cy="5569202"/>
          </a:xfrm>
          <a:prstGeom prst="rect">
            <a:avLst/>
          </a:prstGeom>
        </p:spPr>
      </p:pic>
      <p:sp>
        <p:nvSpPr>
          <p:cNvPr id="32" name="メモ 31">
            <a:extLst>
              <a:ext uri="{FF2B5EF4-FFF2-40B4-BE49-F238E27FC236}">
                <a16:creationId xmlns:a16="http://schemas.microsoft.com/office/drawing/2014/main" id="{391A77E7-15BE-A045-94D6-70E8A1B7E320}"/>
              </a:ext>
            </a:extLst>
          </p:cNvPr>
          <p:cNvSpPr/>
          <p:nvPr/>
        </p:nvSpPr>
        <p:spPr>
          <a:xfrm rot="5400000">
            <a:off x="1495908" y="3707504"/>
            <a:ext cx="368762" cy="32071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メモ 32">
            <a:extLst>
              <a:ext uri="{FF2B5EF4-FFF2-40B4-BE49-F238E27FC236}">
                <a16:creationId xmlns:a16="http://schemas.microsoft.com/office/drawing/2014/main" id="{391A77E7-15BE-A045-94D6-70E8A1B7E320}"/>
              </a:ext>
            </a:extLst>
          </p:cNvPr>
          <p:cNvSpPr/>
          <p:nvPr/>
        </p:nvSpPr>
        <p:spPr>
          <a:xfrm rot="3371940">
            <a:off x="5637477" y="3707503"/>
            <a:ext cx="764401" cy="32071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メモ 33">
            <a:extLst>
              <a:ext uri="{FF2B5EF4-FFF2-40B4-BE49-F238E27FC236}">
                <a16:creationId xmlns:a16="http://schemas.microsoft.com/office/drawing/2014/main" id="{391A77E7-15BE-A045-94D6-70E8A1B7E320}"/>
              </a:ext>
            </a:extLst>
          </p:cNvPr>
          <p:cNvSpPr/>
          <p:nvPr/>
        </p:nvSpPr>
        <p:spPr>
          <a:xfrm rot="5400000">
            <a:off x="3458643" y="4497979"/>
            <a:ext cx="764401" cy="32071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メモ 34">
            <a:extLst>
              <a:ext uri="{FF2B5EF4-FFF2-40B4-BE49-F238E27FC236}">
                <a16:creationId xmlns:a16="http://schemas.microsoft.com/office/drawing/2014/main" id="{391A77E7-15BE-A045-94D6-70E8A1B7E320}"/>
              </a:ext>
            </a:extLst>
          </p:cNvPr>
          <p:cNvSpPr/>
          <p:nvPr/>
        </p:nvSpPr>
        <p:spPr>
          <a:xfrm rot="3380156">
            <a:off x="4493013" y="2999616"/>
            <a:ext cx="764401" cy="32071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メモ 35">
            <a:extLst>
              <a:ext uri="{FF2B5EF4-FFF2-40B4-BE49-F238E27FC236}">
                <a16:creationId xmlns:a16="http://schemas.microsoft.com/office/drawing/2014/main" id="{391A77E7-15BE-A045-94D6-70E8A1B7E320}"/>
              </a:ext>
            </a:extLst>
          </p:cNvPr>
          <p:cNvSpPr/>
          <p:nvPr/>
        </p:nvSpPr>
        <p:spPr>
          <a:xfrm rot="7185896">
            <a:off x="2961615" y="2653176"/>
            <a:ext cx="421647" cy="320710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メモ 36">
            <a:extLst>
              <a:ext uri="{FF2B5EF4-FFF2-40B4-BE49-F238E27FC236}">
                <a16:creationId xmlns:a16="http://schemas.microsoft.com/office/drawing/2014/main" id="{391A77E7-15BE-A045-94D6-70E8A1B7E320}"/>
              </a:ext>
            </a:extLst>
          </p:cNvPr>
          <p:cNvSpPr/>
          <p:nvPr/>
        </p:nvSpPr>
        <p:spPr>
          <a:xfrm rot="5400000">
            <a:off x="3315379" y="2861881"/>
            <a:ext cx="1151353" cy="258822"/>
          </a:xfrm>
          <a:prstGeom prst="foldedCorner">
            <a:avLst/>
          </a:prstGeom>
          <a:solidFill>
            <a:srgbClr val="F7CFC1"/>
          </a:solidFill>
          <a:ln w="25400" cap="rnd">
            <a:solidFill>
              <a:srgbClr val="E49E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77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B89618-2DE5-B744-9FE1-6BBCCFCF386A}"/>
              </a:ext>
            </a:extLst>
          </p:cNvPr>
          <p:cNvSpPr txBox="1"/>
          <p:nvPr/>
        </p:nvSpPr>
        <p:spPr>
          <a:xfrm>
            <a:off x="1095385" y="1080874"/>
            <a:ext cx="9569406" cy="153888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5000" b="1" dirty="0">
                <a:solidFill>
                  <a:schemeClr val="accent6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Ｑ</a:t>
            </a:r>
            <a:r>
              <a:rPr lang="en-US" altLang="ja-JP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ja-JP" altLang="en-US" sz="5000" dirty="0">
                <a:latin typeface="MS Gothic" panose="020B0609070205080204" pitchFamily="49" charset="-128"/>
                <a:ea typeface="MS Gothic" panose="020B0609070205080204" pitchFamily="49" charset="-128"/>
              </a:rPr>
              <a:t>次のお金は前ページのどれに当たるか考えてみよう。</a:t>
            </a:r>
            <a:endParaRPr kumimoji="1" lang="ja-JP" altLang="en-US" sz="5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2F27FF-9164-0F4F-824F-33BCE6A477D4}"/>
              </a:ext>
            </a:extLst>
          </p:cNvPr>
          <p:cNvSpPr txBox="1">
            <a:spLocks/>
          </p:cNvSpPr>
          <p:nvPr/>
        </p:nvSpPr>
        <p:spPr>
          <a:xfrm>
            <a:off x="1214398" y="3144780"/>
            <a:ext cx="5040000" cy="1080000"/>
          </a:xfrm>
          <a:prstGeom prst="roundRect">
            <a:avLst/>
          </a:prstGeom>
          <a:gradFill flip="none" rotWithShape="1">
            <a:gsLst>
              <a:gs pos="0">
                <a:srgbClr val="EFBFB8"/>
              </a:gs>
              <a:gs pos="100000">
                <a:srgbClr val="FFDCDC"/>
              </a:gs>
            </a:gsLst>
            <a:lin ang="13500000" scaled="1"/>
            <a:tileRect/>
          </a:gradFill>
          <a:ln w="25400" cap="flat">
            <a:solidFill>
              <a:srgbClr val="E5A08D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ja-JP" altLang="en-US" sz="3400" dirty="0">
                <a:latin typeface="MS Gothic" panose="020B0609070205080204" pitchFamily="49" charset="-128"/>
                <a:ea typeface="MS Gothic" panose="020B0609070205080204" pitchFamily="49" charset="-128"/>
              </a:rPr>
              <a:t>アルバイト代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169881-84F1-494D-9FD3-1E46BE1E062A}"/>
              </a:ext>
            </a:extLst>
          </p:cNvPr>
          <p:cNvSpPr txBox="1">
            <a:spLocks/>
          </p:cNvSpPr>
          <p:nvPr/>
        </p:nvSpPr>
        <p:spPr>
          <a:xfrm>
            <a:off x="6657600" y="3144780"/>
            <a:ext cx="4320000" cy="1080000"/>
          </a:xfrm>
          <a:prstGeom prst="roundRect">
            <a:avLst/>
          </a:prstGeom>
          <a:gradFill flip="none" rotWithShape="1">
            <a:gsLst>
              <a:gs pos="0">
                <a:srgbClr val="AFD1B2"/>
              </a:gs>
              <a:gs pos="100000">
                <a:srgbClr val="E3EFE1"/>
              </a:gs>
            </a:gsLst>
            <a:lin ang="13500000" scaled="1"/>
            <a:tileRect/>
          </a:gradFill>
          <a:ln w="25400" cap="flat">
            <a:solidFill>
              <a:srgbClr val="A0CAA8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お年玉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8ADA3A-285D-C64D-B338-54B13CB85656}"/>
              </a:ext>
            </a:extLst>
          </p:cNvPr>
          <p:cNvSpPr txBox="1">
            <a:spLocks/>
          </p:cNvSpPr>
          <p:nvPr/>
        </p:nvSpPr>
        <p:spPr>
          <a:xfrm>
            <a:off x="1214400" y="4550043"/>
            <a:ext cx="9763200" cy="1080000"/>
          </a:xfrm>
          <a:prstGeom prst="roundRect">
            <a:avLst/>
          </a:prstGeom>
          <a:gradFill flip="none" rotWithShape="1">
            <a:gsLst>
              <a:gs pos="0">
                <a:srgbClr val="F0C99F"/>
              </a:gs>
              <a:gs pos="100000">
                <a:srgbClr val="FAE3D1"/>
              </a:gs>
            </a:gsLst>
            <a:lin ang="13500000" scaled="1"/>
            <a:tileRect/>
          </a:gradFill>
          <a:ln w="25400" cap="flat">
            <a:solidFill>
              <a:srgbClr val="E9B27F"/>
            </a:solidFill>
            <a:round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ja-JP" altLang="en-US" sz="3400">
                <a:latin typeface="MS Gothic" panose="020B0609070205080204" pitchFamily="49" charset="-128"/>
                <a:ea typeface="MS Gothic" panose="020B0609070205080204" pitchFamily="49" charset="-128"/>
              </a:rPr>
              <a:t>銀行に預けていたお金の利息</a:t>
            </a:r>
          </a:p>
        </p:txBody>
      </p:sp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7FE7E89D-881D-5040-91C4-436310A59E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342" y="75304"/>
            <a:ext cx="2644898" cy="11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1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A3F5965-BDFD-C544-BCF0-F136709B0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539999"/>
            <a:ext cx="10752000" cy="72321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3823A3-66A5-2E48-A39C-DBC81D8BB1E5}"/>
              </a:ext>
            </a:extLst>
          </p:cNvPr>
          <p:cNvSpPr txBox="1"/>
          <p:nvPr/>
        </p:nvSpPr>
        <p:spPr>
          <a:xfrm>
            <a:off x="1266092" y="533381"/>
            <a:ext cx="10205908" cy="6771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ja-JP" sz="4400" dirty="0">
                <a:latin typeface="MS Gothic" panose="020B0609070205080204" pitchFamily="49" charset="-128"/>
                <a:ea typeface="MS Gothic" panose="020B0609070205080204" pitchFamily="49" charset="-128"/>
              </a:rPr>
              <a:t>2</a:t>
            </a:r>
            <a:r>
              <a:rPr lang="ja-JP" altLang="en-US" sz="4400">
                <a:latin typeface="MS Gothic" panose="020B0609070205080204" pitchFamily="49" charset="-128"/>
                <a:ea typeface="MS Gothic" panose="020B0609070205080204" pitchFamily="49" charset="-128"/>
              </a:rPr>
              <a:t>　収入と支出</a:t>
            </a:r>
            <a:endParaRPr kumimoji="1" lang="ja-JP" altLang="en-US" sz="44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2F59CE-0AAD-254A-BDDF-D75E6E8760E7}"/>
              </a:ext>
            </a:extLst>
          </p:cNvPr>
          <p:cNvSpPr txBox="1"/>
          <p:nvPr/>
        </p:nvSpPr>
        <p:spPr>
          <a:xfrm>
            <a:off x="720000" y="144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収入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Google Shape;73;p15">
            <a:extLst>
              <a:ext uri="{FF2B5EF4-FFF2-40B4-BE49-F238E27FC236}">
                <a16:creationId xmlns:a16="http://schemas.microsoft.com/office/drawing/2014/main" id="{620C6985-A25F-854C-B527-F32D64A35665}"/>
              </a:ext>
            </a:extLst>
          </p:cNvPr>
          <p:cNvSpPr txBox="1">
            <a:spLocks/>
          </p:cNvSpPr>
          <p:nvPr/>
        </p:nvSpPr>
        <p:spPr>
          <a:xfrm>
            <a:off x="1054476" y="2097012"/>
            <a:ext cx="8520600" cy="3834985"/>
          </a:xfrm>
          <a:prstGeom prst="rect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ja-JP" altLang="en-US" sz="5000">
                <a:solidFill>
                  <a:schemeClr val="dk1"/>
                </a:solidFill>
              </a:rPr>
              <a:t>収入（入ってくるお金）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ja-JP" altLang="en-US" sz="5000">
                <a:solidFill>
                  <a:schemeClr val="dk1"/>
                </a:solidFill>
              </a:rPr>
              <a:t>　　実収入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ja-JP" altLang="en-US" sz="5000">
                <a:solidFill>
                  <a:schemeClr val="dk1"/>
                </a:solidFill>
              </a:rPr>
              <a:t>　　実収入以外の受取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ja-JP" altLang="en-US" sz="5000">
                <a:solidFill>
                  <a:schemeClr val="dk1"/>
                </a:solidFill>
              </a:rPr>
              <a:t>　　繰入金</a:t>
            </a:r>
            <a:endParaRPr lang="ja-JP" altLang="en-US" sz="5000" dirty="0"/>
          </a:p>
        </p:txBody>
      </p:sp>
      <p:grpSp>
        <p:nvGrpSpPr>
          <p:cNvPr id="8" name="図形グループ 16">
            <a:extLst>
              <a:ext uri="{FF2B5EF4-FFF2-40B4-BE49-F238E27FC236}">
                <a16:creationId xmlns:a16="http://schemas.microsoft.com/office/drawing/2014/main" id="{173B8FD6-FCE5-EB47-AE12-46A62DF36106}"/>
              </a:ext>
            </a:extLst>
          </p:cNvPr>
          <p:cNvGrpSpPr/>
          <p:nvPr/>
        </p:nvGrpSpPr>
        <p:grpSpPr>
          <a:xfrm>
            <a:off x="1775413" y="2990106"/>
            <a:ext cx="424093" cy="2427894"/>
            <a:chOff x="760651" y="2031101"/>
            <a:chExt cx="424093" cy="2743200"/>
          </a:xfrm>
        </p:grpSpPr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98C14713-F3C3-954E-ACD1-5476E4FF7D80}"/>
                </a:ext>
              </a:extLst>
            </p:cNvPr>
            <p:cNvCxnSpPr/>
            <p:nvPr/>
          </p:nvCxnSpPr>
          <p:spPr>
            <a:xfrm>
              <a:off x="760651" y="2031101"/>
              <a:ext cx="0" cy="274320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F2B8364F-6E26-E343-9C01-67713B5FC547}"/>
                </a:ext>
              </a:extLst>
            </p:cNvPr>
            <p:cNvCxnSpPr/>
            <p:nvPr/>
          </p:nvCxnSpPr>
          <p:spPr>
            <a:xfrm flipV="1">
              <a:off x="768743" y="2663687"/>
              <a:ext cx="416001" cy="219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7FC58006-5156-E242-AD3C-275EB98EFD40}"/>
                </a:ext>
              </a:extLst>
            </p:cNvPr>
            <p:cNvCxnSpPr/>
            <p:nvPr/>
          </p:nvCxnSpPr>
          <p:spPr>
            <a:xfrm flipV="1">
              <a:off x="760651" y="3713259"/>
              <a:ext cx="424093" cy="986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06A0F287-8685-7D46-BF04-BEAB7EBD5D85}"/>
                </a:ext>
              </a:extLst>
            </p:cNvPr>
            <p:cNvCxnSpPr/>
            <p:nvPr/>
          </p:nvCxnSpPr>
          <p:spPr>
            <a:xfrm>
              <a:off x="760651" y="4774301"/>
              <a:ext cx="424093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849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168A47F-20FD-6F41-9336-13426686F686}"/>
              </a:ext>
            </a:extLst>
          </p:cNvPr>
          <p:cNvSpPr txBox="1"/>
          <p:nvPr/>
        </p:nvSpPr>
        <p:spPr>
          <a:xfrm>
            <a:off x="720000" y="540000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>
                <a:latin typeface="MS Gothic" panose="020B0609070205080204" pitchFamily="49" charset="-128"/>
                <a:ea typeface="MS Gothic" panose="020B0609070205080204" pitchFamily="49" charset="-128"/>
              </a:rPr>
              <a:t>支出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Google Shape;73;p15">
            <a:extLst>
              <a:ext uri="{FF2B5EF4-FFF2-40B4-BE49-F238E27FC236}">
                <a16:creationId xmlns:a16="http://schemas.microsoft.com/office/drawing/2014/main" id="{A1660AB0-04E9-AC46-ACB7-1655C3FB09AD}"/>
              </a:ext>
            </a:extLst>
          </p:cNvPr>
          <p:cNvSpPr txBox="1">
            <a:spLocks/>
          </p:cNvSpPr>
          <p:nvPr/>
        </p:nvSpPr>
        <p:spPr>
          <a:xfrm>
            <a:off x="1054476" y="1197012"/>
            <a:ext cx="8520600" cy="3834985"/>
          </a:xfrm>
          <a:prstGeom prst="rect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ja-JP" altLang="en-US" sz="5000">
                <a:solidFill>
                  <a:schemeClr val="dk1"/>
                </a:solidFill>
              </a:rPr>
              <a:t>支出（出ていくお金）</a:t>
            </a:r>
            <a:endParaRPr lang="en-US" altLang="ja-JP" sz="5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ja-JP" altLang="en-US" sz="5000">
                <a:solidFill>
                  <a:schemeClr val="dk1"/>
                </a:solidFill>
              </a:rPr>
              <a:t>　　実支出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ja-JP" altLang="en-US" sz="5000">
                <a:solidFill>
                  <a:schemeClr val="dk1"/>
                </a:solidFill>
              </a:rPr>
              <a:t>　　実支出以外の支払</a:t>
            </a:r>
            <a:endParaRPr lang="en-US" altLang="ja-JP" sz="5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ja-JP" altLang="en-US" sz="5000">
                <a:solidFill>
                  <a:schemeClr val="dk1"/>
                </a:solidFill>
              </a:rPr>
              <a:t>　　繰越金</a:t>
            </a:r>
            <a:endParaRPr lang="ja-JP" altLang="en-US" sz="5000" dirty="0"/>
          </a:p>
        </p:txBody>
      </p:sp>
      <p:grpSp>
        <p:nvGrpSpPr>
          <p:cNvPr id="6" name="図形グループ 16">
            <a:extLst>
              <a:ext uri="{FF2B5EF4-FFF2-40B4-BE49-F238E27FC236}">
                <a16:creationId xmlns:a16="http://schemas.microsoft.com/office/drawing/2014/main" id="{9A64CDD4-CE75-9E46-AEFF-BF4380F64B03}"/>
              </a:ext>
            </a:extLst>
          </p:cNvPr>
          <p:cNvGrpSpPr/>
          <p:nvPr/>
        </p:nvGrpSpPr>
        <p:grpSpPr>
          <a:xfrm>
            <a:off x="1775413" y="2090106"/>
            <a:ext cx="424093" cy="2649162"/>
            <a:chOff x="760651" y="2031101"/>
            <a:chExt cx="424093" cy="2743200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ED7F7E5B-8A9A-744A-9816-6025EDED91C1}"/>
                </a:ext>
              </a:extLst>
            </p:cNvPr>
            <p:cNvCxnSpPr/>
            <p:nvPr/>
          </p:nvCxnSpPr>
          <p:spPr>
            <a:xfrm>
              <a:off x="760651" y="2031101"/>
              <a:ext cx="0" cy="274320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23D504D2-B5D0-D741-A074-ABF566C810D4}"/>
                </a:ext>
              </a:extLst>
            </p:cNvPr>
            <p:cNvCxnSpPr/>
            <p:nvPr/>
          </p:nvCxnSpPr>
          <p:spPr>
            <a:xfrm flipV="1">
              <a:off x="768743" y="2811580"/>
              <a:ext cx="416001" cy="219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9EA31790-2B0D-5D43-972B-7A3CB6285B8D}"/>
                </a:ext>
              </a:extLst>
            </p:cNvPr>
            <p:cNvCxnSpPr/>
            <p:nvPr/>
          </p:nvCxnSpPr>
          <p:spPr>
            <a:xfrm flipV="1">
              <a:off x="760651" y="3874918"/>
              <a:ext cx="424093" cy="986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5202E70B-5F66-204D-A8B5-66AAE6011AE5}"/>
                </a:ext>
              </a:extLst>
            </p:cNvPr>
            <p:cNvCxnSpPr/>
            <p:nvPr/>
          </p:nvCxnSpPr>
          <p:spPr>
            <a:xfrm>
              <a:off x="760651" y="4774301"/>
              <a:ext cx="424093" cy="0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79FB4C0-692C-6348-97E4-2623D78DD357}"/>
              </a:ext>
            </a:extLst>
          </p:cNvPr>
          <p:cNvGrpSpPr/>
          <p:nvPr/>
        </p:nvGrpSpPr>
        <p:grpSpPr>
          <a:xfrm>
            <a:off x="4440161" y="2179314"/>
            <a:ext cx="3658984" cy="1169551"/>
            <a:chOff x="4440161" y="2145861"/>
            <a:chExt cx="3658984" cy="1169551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2A3C49F-7FD5-DE4F-8893-9AE4FF68219B}"/>
                </a:ext>
              </a:extLst>
            </p:cNvPr>
            <p:cNvSpPr txBox="1"/>
            <p:nvPr/>
          </p:nvSpPr>
          <p:spPr>
            <a:xfrm>
              <a:off x="4828578" y="2145861"/>
              <a:ext cx="327056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5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消費支出</a:t>
              </a:r>
              <a:endParaRPr kumimoji="1" lang="en-US" altLang="ja-JP" sz="35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r>
                <a:rPr kumimoji="1" lang="ja-JP" altLang="en-US" sz="35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非消費支出</a:t>
              </a:r>
            </a:p>
          </p:txBody>
        </p:sp>
        <p:sp>
          <p:nvSpPr>
            <p:cNvPr id="13" name="左中かっこ 12">
              <a:extLst>
                <a:ext uri="{FF2B5EF4-FFF2-40B4-BE49-F238E27FC236}">
                  <a16:creationId xmlns:a16="http://schemas.microsoft.com/office/drawing/2014/main" id="{1DFD2764-0D5E-A743-96B4-547DDB8C8C18}"/>
                </a:ext>
              </a:extLst>
            </p:cNvPr>
            <p:cNvSpPr/>
            <p:nvPr/>
          </p:nvSpPr>
          <p:spPr>
            <a:xfrm>
              <a:off x="4440161" y="2328430"/>
              <a:ext cx="267035" cy="829369"/>
            </a:xfrm>
            <a:prstGeom prst="leftBrac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7458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A49076-5004-FF42-81B0-F8B40F96E661}"/>
              </a:ext>
            </a:extLst>
          </p:cNvPr>
          <p:cNvSpPr txBox="1"/>
          <p:nvPr/>
        </p:nvSpPr>
        <p:spPr>
          <a:xfrm>
            <a:off x="696000" y="307058"/>
            <a:ext cx="10800000" cy="52322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●</a:t>
            </a:r>
            <a:r>
              <a:rPr lang="ja-JP" altLang="en-US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給与明細の例</a:t>
            </a:r>
            <a:endParaRPr kumimoji="1" lang="ja-JP" altLang="en-US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6A856855-FD42-EA9A-BF74-FE161872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26" y="830277"/>
            <a:ext cx="8759839" cy="545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34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5CE61B6F614244AB24214004C2201C8" ma:contentTypeVersion="13" ma:contentTypeDescription="新しいドキュメントを作成します。" ma:contentTypeScope="" ma:versionID="226893331aed7f24245c17bfbf900c5b">
  <xsd:schema xmlns:xsd="http://www.w3.org/2001/XMLSchema" xmlns:xs="http://www.w3.org/2001/XMLSchema" xmlns:p="http://schemas.microsoft.com/office/2006/metadata/properties" xmlns:ns2="2843f774-3727-4fa6-aea7-4900779d95ca" xmlns:ns3="c96c35a3-9b6b-4ff4-bea4-5ce657555ebe" targetNamespace="http://schemas.microsoft.com/office/2006/metadata/properties" ma:root="true" ma:fieldsID="2a5a63687ad076dd74a3d584bedc389d" ns2:_="" ns3:_="">
    <xsd:import namespace="2843f774-3727-4fa6-aea7-4900779d95ca"/>
    <xsd:import namespace="c96c35a3-9b6b-4ff4-bea4-5ce657555e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3f774-3727-4fa6-aea7-4900779d95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c35a3-9b6b-4ff4-bea4-5ce657555eb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08B82E-067A-4D31-9DC8-CDDF359B21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63D94-A302-418C-97A5-F731A82E7F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6A5CB87-B948-4F49-B643-4583581C57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43f774-3727-4fa6-aea7-4900779d95ca"/>
    <ds:schemaRef ds:uri="c96c35a3-9b6b-4ff4-bea4-5ce657555e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516</Words>
  <Application>Microsoft Macintosh PowerPoint</Application>
  <PresentationFormat>ワイド画面</PresentationFormat>
  <Paragraphs>80</Paragraphs>
  <Slides>22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7" baseType="lpstr">
      <vt:lpstr>ＭＳ ゴシック</vt:lpstr>
      <vt:lpstr>ＭＳ ゴシック</vt:lpstr>
      <vt:lpstr>游ゴシック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石本 忠廣</dc:creator>
  <cp:lastModifiedBy>炭竃 智</cp:lastModifiedBy>
  <cp:revision>53</cp:revision>
  <cp:lastPrinted>2021-12-07T06:42:54Z</cp:lastPrinted>
  <dcterms:created xsi:type="dcterms:W3CDTF">2021-12-07T04:03:17Z</dcterms:created>
  <dcterms:modified xsi:type="dcterms:W3CDTF">2024-02-14T01:33:23Z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0x01010085CE61B6F614244AB24214004C2201C8</vt:lpwstr>
  </property>
</Properties>
</file>