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21" r:id="rId1"/>
  </p:sldMasterIdLst>
  <p:notesMasterIdLst>
    <p:notesMasterId r:id="rId14"/>
  </p:notesMasterIdLst>
  <p:sldIdLst>
    <p:sldId id="256" r:id="rId2"/>
    <p:sldId id="275" r:id="rId3"/>
    <p:sldId id="258" r:id="rId4"/>
    <p:sldId id="259" r:id="rId5"/>
    <p:sldId id="260" r:id="rId6"/>
    <p:sldId id="261" r:id="rId7"/>
    <p:sldId id="262" r:id="rId8"/>
    <p:sldId id="263" r:id="rId9"/>
    <p:sldId id="271" r:id="rId10"/>
    <p:sldId id="265" r:id="rId11"/>
    <p:sldId id="272" r:id="rId12"/>
    <p:sldId id="274" r:id="rId13"/>
  </p:sldIdLst>
  <p:sldSz cx="12192000" cy="6858000"/>
  <p:notesSz cx="10972800" cy="14630400"/>
  <p:embeddedFontLst>
    <p:embeddedFont>
      <p:font typeface="游ゴシック" panose="020B0400000000000000" pitchFamily="34" charset="-128"/>
      <p:regular r:id="rId15"/>
      <p:bold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96301"/>
  </p:normalViewPr>
  <p:slideViewPr>
    <p:cSldViewPr snapToGrid="0" snapToObjects="1">
      <p:cViewPr varScale="1">
        <p:scale>
          <a:sx n="122" d="100"/>
          <a:sy n="122" d="100"/>
        </p:scale>
        <p:origin x="4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作道 文恵" userId="f70afb77-2a7c-4506-a6e3-bf8a31e1eb6e" providerId="ADAL" clId="{67990A13-96C0-5E9B-A70D-F097E8E7DEC0}"/>
    <pc:docChg chg="custSel modSld">
      <pc:chgData name="作道 文恵" userId="f70afb77-2a7c-4506-a6e3-bf8a31e1eb6e" providerId="ADAL" clId="{67990A13-96C0-5E9B-A70D-F097E8E7DEC0}" dt="2026-02-10T10:44:26.410" v="48" actId="1076"/>
      <pc:docMkLst>
        <pc:docMk/>
      </pc:docMkLst>
      <pc:sldChg chg="modSp mod">
        <pc:chgData name="作道 文恵" userId="f70afb77-2a7c-4506-a6e3-bf8a31e1eb6e" providerId="ADAL" clId="{67990A13-96C0-5E9B-A70D-F097E8E7DEC0}" dt="2026-02-10T10:18:36.686" v="32" actId="20577"/>
        <pc:sldMkLst>
          <pc:docMk/>
          <pc:sldMk cId="0" sldId="256"/>
        </pc:sldMkLst>
        <pc:spChg chg="mod">
          <ac:chgData name="作道 文恵" userId="f70afb77-2a7c-4506-a6e3-bf8a31e1eb6e" providerId="ADAL" clId="{67990A13-96C0-5E9B-A70D-F097E8E7DEC0}" dt="2026-02-10T10:18:36.686" v="32" actId="20577"/>
          <ac:spMkLst>
            <pc:docMk/>
            <pc:sldMk cId="0" sldId="256"/>
            <ac:spMk id="10" creationId="{17ABB9EF-1D47-7943-2BED-7F90B56B9D57}"/>
          </ac:spMkLst>
        </pc:spChg>
      </pc:sldChg>
      <pc:sldChg chg="addSp delSp modSp mod">
        <pc:chgData name="作道 文恵" userId="f70afb77-2a7c-4506-a6e3-bf8a31e1eb6e" providerId="ADAL" clId="{67990A13-96C0-5E9B-A70D-F097E8E7DEC0}" dt="2026-02-10T10:43:22.325" v="39" actId="1076"/>
        <pc:sldMkLst>
          <pc:docMk/>
          <pc:sldMk cId="0" sldId="261"/>
        </pc:sldMkLst>
        <pc:picChg chg="del">
          <ac:chgData name="作道 文恵" userId="f70afb77-2a7c-4506-a6e3-bf8a31e1eb6e" providerId="ADAL" clId="{67990A13-96C0-5E9B-A70D-F097E8E7DEC0}" dt="2026-02-10T10:43:15.765" v="37" actId="478"/>
          <ac:picMkLst>
            <pc:docMk/>
            <pc:sldMk cId="0" sldId="261"/>
            <ac:picMk id="2" creationId="{4C5BD1D3-9001-EA61-0E44-C739F93EDA3B}"/>
          </ac:picMkLst>
        </pc:picChg>
        <pc:picChg chg="add mod">
          <ac:chgData name="作道 文恵" userId="f70afb77-2a7c-4506-a6e3-bf8a31e1eb6e" providerId="ADAL" clId="{67990A13-96C0-5E9B-A70D-F097E8E7DEC0}" dt="2026-02-10T10:43:22.325" v="39" actId="1076"/>
          <ac:picMkLst>
            <pc:docMk/>
            <pc:sldMk cId="0" sldId="261"/>
            <ac:picMk id="6" creationId="{E87ED211-C617-C2A5-CF6D-A4DBC94D1ED5}"/>
          </ac:picMkLst>
        </pc:picChg>
      </pc:sldChg>
      <pc:sldChg chg="addSp delSp modSp mod">
        <pc:chgData name="作道 文恵" userId="f70afb77-2a7c-4506-a6e3-bf8a31e1eb6e" providerId="ADAL" clId="{67990A13-96C0-5E9B-A70D-F097E8E7DEC0}" dt="2026-02-10T10:44:26.410" v="48" actId="1076"/>
        <pc:sldMkLst>
          <pc:docMk/>
          <pc:sldMk cId="0" sldId="265"/>
        </pc:sldMkLst>
        <pc:picChg chg="del">
          <ac:chgData name="作道 文恵" userId="f70afb77-2a7c-4506-a6e3-bf8a31e1eb6e" providerId="ADAL" clId="{67990A13-96C0-5E9B-A70D-F097E8E7DEC0}" dt="2026-02-10T10:44:23.393" v="47" actId="478"/>
          <ac:picMkLst>
            <pc:docMk/>
            <pc:sldMk cId="0" sldId="265"/>
            <ac:picMk id="2" creationId="{7DCEE461-31D5-D6EE-6DEB-BCEB846B9A4D}"/>
          </ac:picMkLst>
        </pc:picChg>
        <pc:picChg chg="add mod">
          <ac:chgData name="作道 文恵" userId="f70afb77-2a7c-4506-a6e3-bf8a31e1eb6e" providerId="ADAL" clId="{67990A13-96C0-5E9B-A70D-F097E8E7DEC0}" dt="2026-02-10T10:44:26.410" v="48" actId="1076"/>
          <ac:picMkLst>
            <pc:docMk/>
            <pc:sldMk cId="0" sldId="265"/>
            <ac:picMk id="4" creationId="{1F1DAECD-97D8-E5FB-1CB5-5FA904D9FF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356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D46D3-6A07-76E4-FDF3-B21C1373A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349EB-CB9F-E516-7F23-2C17BA890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65578-DA8C-5BF1-C127-5E8E0F9277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502D7C-A44B-8485-D5CA-37B161E34EBA}"/>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34989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10D90-2D22-0D6B-1D8A-EA88D620B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0F747-CA3F-7B85-43F6-9CB617C9A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692AB-6794-8849-5814-5B6D751B8B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3D4C94-30F6-A7B9-8F85-7D2D644B7AC4}"/>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88035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46212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962533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539342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48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54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30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439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940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331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7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88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970609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9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29758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2/10/26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3138756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2/10/26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944022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2/10/26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746091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2/10/26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61068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2/10/26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46675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2/10/26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26185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2/10/26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0489916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1" r:id="rId19"/>
    <p:sldLayoutId id="2147483843" r:id="rId20"/>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BAE3C08-DF29-68B5-8499-1EADC7DB9C1A}"/>
              </a:ext>
            </a:extLst>
          </p:cNvPr>
          <p:cNvPicPr>
            <a:picLocks noChangeAspect="1"/>
          </p:cNvPicPr>
          <p:nvPr/>
        </p:nvPicPr>
        <p:blipFill>
          <a:blip r:embed="rId3"/>
          <a:stretch>
            <a:fillRect/>
          </a:stretch>
        </p:blipFill>
        <p:spPr>
          <a:xfrm>
            <a:off x="5843050" y="945830"/>
            <a:ext cx="6176127" cy="3088064"/>
          </a:xfrm>
          <a:prstGeom prst="rect">
            <a:avLst/>
          </a:prstGeom>
        </p:spPr>
      </p:pic>
      <p:sp>
        <p:nvSpPr>
          <p:cNvPr id="8" name="四角形: 1 つの角を切り取る 7">
            <a:extLst>
              <a:ext uri="{FF2B5EF4-FFF2-40B4-BE49-F238E27FC236}">
                <a16:creationId xmlns:a16="http://schemas.microsoft.com/office/drawing/2014/main" id="{7898A522-7F68-F2D2-619D-9CA541E35B24}"/>
              </a:ext>
            </a:extLst>
          </p:cNvPr>
          <p:cNvSpPr/>
          <p:nvPr/>
        </p:nvSpPr>
        <p:spPr>
          <a:xfrm>
            <a:off x="570944" y="1515288"/>
            <a:ext cx="5796000" cy="4396882"/>
          </a:xfrm>
          <a:prstGeom prst="snip1Rect">
            <a:avLst/>
          </a:prstGeom>
          <a:solidFill>
            <a:srgbClr val="FF9999"/>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4267" b="1" dirty="0">
              <a:solidFill>
                <a:schemeClr val="tx1"/>
              </a:solidFill>
            </a:endParaRPr>
          </a:p>
          <a:p>
            <a:endParaRPr lang="en-US" altLang="ja-JP" sz="3200" b="1" dirty="0">
              <a:solidFill>
                <a:schemeClr val="tx1"/>
              </a:solidFill>
              <a:ea typeface="+mn-lt"/>
              <a:cs typeface="+mn-lt"/>
            </a:endParaRPr>
          </a:p>
          <a:p>
            <a:r>
              <a:rPr lang="ja-JP" altLang="en-US" sz="3200" b="1" dirty="0">
                <a:solidFill>
                  <a:schemeClr val="tx1"/>
                </a:solidFill>
                <a:ea typeface="+mn-lt"/>
                <a:cs typeface="+mn-lt"/>
              </a:rPr>
              <a:t>①市場経済の原理としくみを知ろう。</a:t>
            </a:r>
            <a:endParaRPr lang="en-US" altLang="ja-JP" sz="3200" b="1" dirty="0">
              <a:solidFill>
                <a:schemeClr val="tx1"/>
              </a:solidFill>
              <a:ea typeface="+mn-lt"/>
              <a:cs typeface="+mn-lt"/>
            </a:endParaRPr>
          </a:p>
          <a:p>
            <a:endParaRPr lang="ja-JP" altLang="en-US" sz="3200" b="1" dirty="0">
              <a:solidFill>
                <a:schemeClr val="tx1"/>
              </a:solidFill>
              <a:ea typeface="+mn-lt"/>
              <a:cs typeface="+mn-lt"/>
            </a:endParaRPr>
          </a:p>
          <a:p>
            <a:r>
              <a:rPr lang="ja-JP" altLang="en-US" sz="3200" b="1" dirty="0">
                <a:solidFill>
                  <a:schemeClr val="tx1"/>
                </a:solidFill>
                <a:ea typeface="+mn-lt"/>
                <a:cs typeface="+mn-lt"/>
              </a:rPr>
              <a:t>②市場経済により最適な資源配分が行われる理由は？</a:t>
            </a:r>
            <a:endParaRPr lang="ja-JP" altLang="en-US" sz="4267" b="1" dirty="0">
              <a:solidFill>
                <a:schemeClr val="tx1"/>
              </a:solidFill>
              <a:ea typeface="游ゴシック"/>
            </a:endParaRPr>
          </a:p>
        </p:txBody>
      </p:sp>
      <p:sp>
        <p:nvSpPr>
          <p:cNvPr id="9" name="小波 8">
            <a:extLst>
              <a:ext uri="{FF2B5EF4-FFF2-40B4-BE49-F238E27FC236}">
                <a16:creationId xmlns:a16="http://schemas.microsoft.com/office/drawing/2014/main" id="{72CA7C5D-667A-8D1E-B626-6F9CA5DAB909}"/>
              </a:ext>
            </a:extLst>
          </p:cNvPr>
          <p:cNvSpPr/>
          <p:nvPr/>
        </p:nvSpPr>
        <p:spPr>
          <a:xfrm>
            <a:off x="1015252" y="1821513"/>
            <a:ext cx="3646415" cy="832963"/>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667" b="1" dirty="0">
                <a:solidFill>
                  <a:schemeClr val="tx1"/>
                </a:solidFill>
              </a:rPr>
              <a:t>授業のポイント</a:t>
            </a:r>
            <a:endParaRPr lang="en-US" altLang="ja-JP" sz="2667" b="1" dirty="0">
              <a:solidFill>
                <a:schemeClr val="tx1"/>
              </a:solidFill>
            </a:endParaRPr>
          </a:p>
        </p:txBody>
      </p:sp>
      <p:sp>
        <p:nvSpPr>
          <p:cNvPr id="10" name="テキスト ボックス 9">
            <a:extLst>
              <a:ext uri="{FF2B5EF4-FFF2-40B4-BE49-F238E27FC236}">
                <a16:creationId xmlns:a16="http://schemas.microsoft.com/office/drawing/2014/main" id="{17ABB9EF-1D47-7943-2BED-7F90B56B9D57}"/>
              </a:ext>
            </a:extLst>
          </p:cNvPr>
          <p:cNvSpPr txBox="1"/>
          <p:nvPr/>
        </p:nvSpPr>
        <p:spPr>
          <a:xfrm>
            <a:off x="158054" y="151978"/>
            <a:ext cx="10339961" cy="954107"/>
          </a:xfrm>
          <a:prstGeom prst="rect">
            <a:avLst/>
          </a:prstGeom>
          <a:noFill/>
        </p:spPr>
        <p:txBody>
          <a:bodyPr wrap="square" lIns="121920" tIns="60960" rIns="121920" bIns="60960" rtlCol="0" anchor="t">
            <a:spAutoFit/>
          </a:bodyPr>
          <a:lstStyle/>
          <a:p>
            <a:r>
              <a:rPr lang="ja-JP" altLang="en-US" dirty="0"/>
              <a:t>第</a:t>
            </a:r>
            <a:r>
              <a:rPr lang="en-US" altLang="ja-JP" dirty="0"/>
              <a:t>2</a:t>
            </a:r>
            <a:r>
              <a:rPr lang="ja-JP" altLang="en-US"/>
              <a:t>章　経済とはなにか？　</a:t>
            </a:r>
            <a:r>
              <a:rPr lang="en-US" altLang="ja-JP" dirty="0"/>
              <a:t>p.072-p.073</a:t>
            </a:r>
          </a:p>
          <a:p>
            <a:r>
              <a:rPr lang="ja-JP" altLang="en-US" sz="3600" b="1" dirty="0">
                <a:ea typeface="游ゴシック"/>
              </a:rPr>
              <a:t> １    市場とはなにか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56A4779-2455-9AFB-41D4-828A8301B89C}"/>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水とダイヤモンドのパラドックス</a:t>
            </a:r>
          </a:p>
        </p:txBody>
      </p:sp>
      <p:sp>
        <p:nvSpPr>
          <p:cNvPr id="5" name="Text 4">
            <a:extLst>
              <a:ext uri="{FF2B5EF4-FFF2-40B4-BE49-F238E27FC236}">
                <a16:creationId xmlns:a16="http://schemas.microsoft.com/office/drawing/2014/main" id="{6FEF94A7-AE0E-D5CE-6644-21D12DCE0950}"/>
              </a:ext>
            </a:extLst>
          </p:cNvPr>
          <p:cNvSpPr/>
          <p:nvPr/>
        </p:nvSpPr>
        <p:spPr>
          <a:xfrm>
            <a:off x="1256446" y="2071768"/>
            <a:ext cx="4839554" cy="924641"/>
          </a:xfrm>
          <a:prstGeom prst="rect">
            <a:avLst/>
          </a:prstGeom>
          <a:noFill/>
          <a:ln/>
        </p:spPr>
        <p:txBody>
          <a:bodyPr wrap="square" lIns="0" tIns="0" rIns="0" bIns="0" rtlCol="0" anchor="t"/>
          <a:lstStyle/>
          <a:p>
            <a:pPr>
              <a:lnSpc>
                <a:spcPts val="3600"/>
              </a:lnSpc>
            </a:pPr>
            <a:r>
              <a:rPr lang="ja-JP" altLang="en-US" sz="2800" dirty="0">
                <a:latin typeface="+mn-ea"/>
                <a:cs typeface="Sora Light" pitchFamily="34" charset="-120"/>
              </a:rPr>
              <a:t>生きるために必要不可欠だが、</a:t>
            </a:r>
            <a:endParaRPr lang="en-US" altLang="ja-JP" sz="2800" dirty="0">
              <a:latin typeface="+mn-ea"/>
              <a:cs typeface="Sora Light" pitchFamily="34" charset="-120"/>
            </a:endParaRPr>
          </a:p>
          <a:p>
            <a:pPr>
              <a:lnSpc>
                <a:spcPts val="3600"/>
              </a:lnSpc>
            </a:pPr>
            <a:r>
              <a:rPr lang="ja-JP" altLang="en-US" sz="2800" dirty="0">
                <a:latin typeface="+mn-ea"/>
                <a:cs typeface="Sora Light" pitchFamily="34" charset="-120"/>
              </a:rPr>
              <a:t>価格は安い。</a:t>
            </a:r>
            <a:endParaRPr lang="en-US" altLang="ja-JP" sz="2800" dirty="0">
              <a:latin typeface="+mn-ea"/>
              <a:cs typeface="Sora Light" pitchFamily="34" charset="-120"/>
            </a:endParaRPr>
          </a:p>
        </p:txBody>
      </p:sp>
      <p:sp>
        <p:nvSpPr>
          <p:cNvPr id="6" name="Text 4">
            <a:extLst>
              <a:ext uri="{FF2B5EF4-FFF2-40B4-BE49-F238E27FC236}">
                <a16:creationId xmlns:a16="http://schemas.microsoft.com/office/drawing/2014/main" id="{B1E51466-D536-ECF6-4412-71F54B90A3D4}"/>
              </a:ext>
            </a:extLst>
          </p:cNvPr>
          <p:cNvSpPr/>
          <p:nvPr/>
        </p:nvSpPr>
        <p:spPr>
          <a:xfrm>
            <a:off x="797675" y="1663517"/>
            <a:ext cx="2552353" cy="584776"/>
          </a:xfrm>
          <a:prstGeom prst="rect">
            <a:avLst/>
          </a:prstGeom>
          <a:noFill/>
          <a:ln/>
        </p:spPr>
        <p:txBody>
          <a:bodyPr wrap="square" lIns="0" tIns="0" rIns="0" bIns="0" rtlCol="0" anchor="t"/>
          <a:lstStyle/>
          <a:p>
            <a:pPr>
              <a:lnSpc>
                <a:spcPts val="3600"/>
              </a:lnSpc>
            </a:pPr>
            <a:r>
              <a:rPr lang="ja-JP" altLang="en-US" sz="3200" b="1" dirty="0">
                <a:latin typeface="+mn-ea"/>
                <a:cs typeface="Sora Light" pitchFamily="34" charset="-120"/>
              </a:rPr>
              <a:t>水</a:t>
            </a:r>
          </a:p>
        </p:txBody>
      </p:sp>
      <p:sp>
        <p:nvSpPr>
          <p:cNvPr id="7" name="Text 4">
            <a:extLst>
              <a:ext uri="{FF2B5EF4-FFF2-40B4-BE49-F238E27FC236}">
                <a16:creationId xmlns:a16="http://schemas.microsoft.com/office/drawing/2014/main" id="{37102A21-1606-DB01-D6DF-A93C678D0BAD}"/>
              </a:ext>
            </a:extLst>
          </p:cNvPr>
          <p:cNvSpPr/>
          <p:nvPr/>
        </p:nvSpPr>
        <p:spPr>
          <a:xfrm>
            <a:off x="1256446" y="3779177"/>
            <a:ext cx="4179981" cy="924642"/>
          </a:xfrm>
          <a:prstGeom prst="rect">
            <a:avLst/>
          </a:prstGeom>
          <a:noFill/>
          <a:ln/>
        </p:spPr>
        <p:txBody>
          <a:bodyPr wrap="square" lIns="0" tIns="0" rIns="0" bIns="0" rtlCol="0" anchor="t"/>
          <a:lstStyle/>
          <a:p>
            <a:pPr>
              <a:lnSpc>
                <a:spcPts val="3600"/>
              </a:lnSpc>
            </a:pPr>
            <a:r>
              <a:rPr lang="ja-JP" altLang="en-US" sz="2800" dirty="0">
                <a:latin typeface="+mn-ea"/>
                <a:cs typeface="Sora Light" pitchFamily="34" charset="-120"/>
              </a:rPr>
              <a:t>実用的な利用は少ないが価格が高い。</a:t>
            </a:r>
            <a:endParaRPr lang="ja-JP" altLang="en-US" sz="2800" b="1" dirty="0">
              <a:latin typeface="+mn-ea"/>
              <a:cs typeface="Sora Light" pitchFamily="34" charset="-120"/>
            </a:endParaRPr>
          </a:p>
        </p:txBody>
      </p:sp>
      <p:sp>
        <p:nvSpPr>
          <p:cNvPr id="8" name="Text 4">
            <a:extLst>
              <a:ext uri="{FF2B5EF4-FFF2-40B4-BE49-F238E27FC236}">
                <a16:creationId xmlns:a16="http://schemas.microsoft.com/office/drawing/2014/main" id="{02652A1E-24FA-3483-03F8-71BEF6CD480D}"/>
              </a:ext>
            </a:extLst>
          </p:cNvPr>
          <p:cNvSpPr/>
          <p:nvPr/>
        </p:nvSpPr>
        <p:spPr>
          <a:xfrm>
            <a:off x="797675" y="3241457"/>
            <a:ext cx="2552353" cy="584776"/>
          </a:xfrm>
          <a:prstGeom prst="rect">
            <a:avLst/>
          </a:prstGeom>
          <a:noFill/>
          <a:ln/>
        </p:spPr>
        <p:txBody>
          <a:bodyPr wrap="square" lIns="0" tIns="0" rIns="0" bIns="0" rtlCol="0" anchor="t"/>
          <a:lstStyle/>
          <a:p>
            <a:pPr>
              <a:lnSpc>
                <a:spcPts val="3600"/>
              </a:lnSpc>
            </a:pPr>
            <a:r>
              <a:rPr lang="ja-JP" altLang="en-US" sz="3200" b="1" dirty="0">
                <a:latin typeface="+mn-ea"/>
                <a:cs typeface="Sora Light" pitchFamily="34" charset="-120"/>
              </a:rPr>
              <a:t>ダイヤモンド</a:t>
            </a:r>
          </a:p>
        </p:txBody>
      </p:sp>
      <p:sp>
        <p:nvSpPr>
          <p:cNvPr id="9" name="Text 4">
            <a:extLst>
              <a:ext uri="{FF2B5EF4-FFF2-40B4-BE49-F238E27FC236}">
                <a16:creationId xmlns:a16="http://schemas.microsoft.com/office/drawing/2014/main" id="{85FACFD0-6530-9DB6-3521-3F886F9FC657}"/>
              </a:ext>
            </a:extLst>
          </p:cNvPr>
          <p:cNvSpPr/>
          <p:nvPr/>
        </p:nvSpPr>
        <p:spPr>
          <a:xfrm>
            <a:off x="797675" y="5395869"/>
            <a:ext cx="9373847" cy="1031185"/>
          </a:xfrm>
          <a:prstGeom prst="rect">
            <a:avLst/>
          </a:prstGeom>
          <a:noFill/>
          <a:ln/>
        </p:spPr>
        <p:txBody>
          <a:bodyPr wrap="square" lIns="0" tIns="0" rIns="0" bIns="0" rtlCol="0" anchor="t"/>
          <a:lstStyle/>
          <a:p>
            <a:pPr>
              <a:lnSpc>
                <a:spcPts val="3600"/>
              </a:lnSpc>
            </a:pPr>
            <a:r>
              <a:rPr lang="ja-JP" altLang="en-US" sz="3200" b="1" dirty="0">
                <a:solidFill>
                  <a:srgbClr val="FF0000"/>
                </a:solidFill>
                <a:latin typeface="+mn-ea"/>
                <a:cs typeface="Sora Light" pitchFamily="34" charset="-120"/>
              </a:rPr>
              <a:t>水</a:t>
            </a:r>
            <a:r>
              <a:rPr lang="ja-JP" altLang="en-US" sz="3200" dirty="0">
                <a:latin typeface="+mn-ea"/>
                <a:cs typeface="Sora Light" pitchFamily="34" charset="-120"/>
              </a:rPr>
              <a:t>は</a:t>
            </a:r>
            <a:r>
              <a:rPr lang="ja-JP" altLang="en-US" sz="3200" b="1" dirty="0">
                <a:latin typeface="+mn-ea"/>
                <a:cs typeface="Sora Light" pitchFamily="34" charset="-120"/>
              </a:rPr>
              <a:t>使用価値</a:t>
            </a:r>
            <a:r>
              <a:rPr lang="ja-JP" altLang="en-US" sz="3200" dirty="0">
                <a:latin typeface="+mn-ea"/>
                <a:cs typeface="Sora Light" pitchFamily="34" charset="-120"/>
              </a:rPr>
              <a:t>が高く、</a:t>
            </a:r>
            <a:r>
              <a:rPr lang="ja-JP" altLang="en-US" sz="3200" b="1" dirty="0">
                <a:latin typeface="+mn-ea"/>
                <a:cs typeface="Sora Light" pitchFamily="34" charset="-120"/>
              </a:rPr>
              <a:t>交換価値</a:t>
            </a:r>
            <a:r>
              <a:rPr lang="ja-JP" altLang="en-US" sz="3200" dirty="0">
                <a:latin typeface="+mn-ea"/>
                <a:cs typeface="Sora Light" pitchFamily="34" charset="-120"/>
              </a:rPr>
              <a:t>は低い</a:t>
            </a:r>
            <a:endParaRPr lang="en-US" altLang="ja-JP" sz="3200" dirty="0">
              <a:latin typeface="+mn-ea"/>
              <a:cs typeface="Sora Light" pitchFamily="34" charset="-120"/>
            </a:endParaRPr>
          </a:p>
          <a:p>
            <a:pPr>
              <a:lnSpc>
                <a:spcPts val="3600"/>
              </a:lnSpc>
            </a:pPr>
            <a:r>
              <a:rPr lang="ja-JP" altLang="en-US" sz="3200" b="1" dirty="0">
                <a:solidFill>
                  <a:srgbClr val="FF0000"/>
                </a:solidFill>
                <a:latin typeface="+mn-ea"/>
                <a:cs typeface="Sora Light" pitchFamily="34" charset="-120"/>
              </a:rPr>
              <a:t>ダイヤモンド</a:t>
            </a:r>
            <a:r>
              <a:rPr lang="ja-JP" altLang="en-US" sz="3200" dirty="0">
                <a:latin typeface="+mn-ea"/>
                <a:cs typeface="Sora Light" pitchFamily="34" charset="-120"/>
              </a:rPr>
              <a:t>は</a:t>
            </a:r>
            <a:r>
              <a:rPr lang="ja-JP" altLang="en-US" sz="3200" b="1" dirty="0">
                <a:latin typeface="+mn-ea"/>
                <a:cs typeface="Sora Light" pitchFamily="34" charset="-120"/>
              </a:rPr>
              <a:t>使用価値</a:t>
            </a:r>
            <a:r>
              <a:rPr lang="ja-JP" altLang="en-US" sz="3200" dirty="0">
                <a:latin typeface="+mn-ea"/>
                <a:cs typeface="Sora Light" pitchFamily="34" charset="-120"/>
              </a:rPr>
              <a:t>は低く、</a:t>
            </a:r>
            <a:r>
              <a:rPr lang="ja-JP" altLang="en-US" sz="3200" b="1" dirty="0">
                <a:latin typeface="+mn-ea"/>
                <a:cs typeface="Sora Light" pitchFamily="34" charset="-120"/>
              </a:rPr>
              <a:t>交換価値</a:t>
            </a:r>
            <a:r>
              <a:rPr lang="ja-JP" altLang="en-US" sz="3200" dirty="0">
                <a:latin typeface="+mn-ea"/>
                <a:cs typeface="Sora Light" pitchFamily="34" charset="-120"/>
              </a:rPr>
              <a:t>は高い</a:t>
            </a:r>
            <a:endParaRPr lang="ja-JP" altLang="en-US" sz="2800" dirty="0">
              <a:latin typeface="+mn-ea"/>
              <a:cs typeface="Sora Light" pitchFamily="34" charset="-120"/>
            </a:endParaRPr>
          </a:p>
        </p:txBody>
      </p:sp>
      <p:pic>
        <p:nvPicPr>
          <p:cNvPr id="4" name="図 3" descr="図形&#10;&#10;AI 生成コンテンツは誤りを含む可能性があります。">
            <a:extLst>
              <a:ext uri="{FF2B5EF4-FFF2-40B4-BE49-F238E27FC236}">
                <a16:creationId xmlns:a16="http://schemas.microsoft.com/office/drawing/2014/main" id="{1F1DAECD-97D8-E5FB-1CB5-5FA904D9FFA5}"/>
              </a:ext>
            </a:extLst>
          </p:cNvPr>
          <p:cNvPicPr>
            <a:picLocks noChangeAspect="1"/>
          </p:cNvPicPr>
          <p:nvPr/>
        </p:nvPicPr>
        <p:blipFill>
          <a:blip r:embed="rId3"/>
          <a:stretch>
            <a:fillRect/>
          </a:stretch>
        </p:blipFill>
        <p:spPr>
          <a:xfrm>
            <a:off x="7127976" y="1321028"/>
            <a:ext cx="4401871" cy="35155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1BADA33-C3BF-4427-9744-06C538A8E463}"/>
              </a:ext>
            </a:extLst>
          </p:cNvPr>
          <p:cNvSpPr txBox="1"/>
          <p:nvPr/>
        </p:nvSpPr>
        <p:spPr>
          <a:xfrm>
            <a:off x="254643" y="1320219"/>
            <a:ext cx="11773825" cy="5509200"/>
          </a:xfrm>
          <a:prstGeom prst="rect">
            <a:avLst/>
          </a:prstGeom>
          <a:noFill/>
        </p:spPr>
        <p:txBody>
          <a:bodyPr wrap="square" lIns="91440" tIns="45720" rIns="91440" bIns="45720" rtlCol="0" anchor="t">
            <a:spAutoFit/>
          </a:bodyPr>
          <a:lstStyle/>
          <a:p>
            <a:pPr marL="457200" indent="-457200">
              <a:buFont typeface="Wingdings"/>
              <a:buChar char="ü"/>
            </a:pPr>
            <a:r>
              <a:rPr kumimoji="1" lang="ja-JP" altLang="en-US" sz="3200" b="1" dirty="0">
                <a:ea typeface="游ゴシック"/>
              </a:rPr>
              <a:t>経済とは財やサービスをどのように生産し、誰にどれを配分し、それをどのように消費するのかを調整するシステム</a:t>
            </a:r>
            <a:endParaRPr kumimoji="1" lang="en-US" altLang="ja-JP" sz="3200" b="1" dirty="0">
              <a:ea typeface="游ゴシック"/>
            </a:endParaRPr>
          </a:p>
          <a:p>
            <a:endParaRPr lang="ja-JP" altLang="en-US" sz="3200" b="1" dirty="0">
              <a:ea typeface="游ゴシック"/>
            </a:endParaRPr>
          </a:p>
          <a:p>
            <a:pPr marL="571500" indent="-571500">
              <a:buFont typeface="Wingdings"/>
              <a:buChar char="ü"/>
            </a:pPr>
            <a:r>
              <a:rPr kumimoji="1" lang="ja-JP" altLang="en-US" sz="3200" b="1" dirty="0">
                <a:ea typeface="游ゴシック"/>
              </a:rPr>
              <a:t>財とは物理的に存在する消費財、サービスとは</a:t>
            </a:r>
            <a:r>
              <a:rPr lang="ja-JP" altLang="en-US" sz="3200" b="1" dirty="0">
                <a:latin typeface="+mn-ea"/>
                <a:cs typeface="Sora Light" pitchFamily="34" charset="-120"/>
              </a:rPr>
              <a:t>形のない活動</a:t>
            </a:r>
            <a:endParaRPr kumimoji="1" lang="ja-JP" altLang="en-US" sz="3200" b="1" dirty="0">
              <a:ea typeface="游ゴシック"/>
            </a:endParaRPr>
          </a:p>
          <a:p>
            <a:pPr marL="571500" indent="-571500">
              <a:buFont typeface="Wingdings"/>
              <a:buChar char="ü"/>
            </a:pPr>
            <a:endParaRPr lang="ja-JP" altLang="en-US" sz="3200" b="1" dirty="0">
              <a:ea typeface="游ゴシック"/>
            </a:endParaRPr>
          </a:p>
          <a:p>
            <a:pPr marL="571500" indent="-571500">
              <a:buFont typeface="Wingdings"/>
              <a:buChar char="ü"/>
            </a:pPr>
            <a:r>
              <a:rPr lang="ja-JP" altLang="en-US" sz="3200" b="1" dirty="0">
                <a:ea typeface="游ゴシック"/>
              </a:rPr>
              <a:t>機会費用とは</a:t>
            </a:r>
            <a:r>
              <a:rPr lang="ja-JP" altLang="en-US" sz="3200" b="1" dirty="0">
                <a:latin typeface="+mn-ea"/>
                <a:cs typeface="Sora Light" pitchFamily="34" charset="-120"/>
              </a:rPr>
              <a:t>ある選択をしたときに失われる、次善の選択肢となる利益のこと</a:t>
            </a:r>
            <a:endParaRPr lang="en-US" altLang="ja-JP" sz="3200" b="1" dirty="0">
              <a:latin typeface="+mn-ea"/>
              <a:cs typeface="Sora Light" pitchFamily="34" charset="-120"/>
            </a:endParaRPr>
          </a:p>
          <a:p>
            <a:pPr marL="571500" indent="-571500">
              <a:buFont typeface="Wingdings"/>
              <a:buChar char="ü"/>
            </a:pPr>
            <a:endParaRPr lang="ja-JP" altLang="en-US" sz="3200" b="1" dirty="0">
              <a:ea typeface="游ゴシック"/>
            </a:endParaRPr>
          </a:p>
          <a:p>
            <a:pPr marL="571500" indent="-571500">
              <a:buFont typeface="Wingdings"/>
              <a:buChar char="ü"/>
            </a:pPr>
            <a:r>
              <a:rPr lang="ja-JP" altLang="en-US" sz="3200" b="1" dirty="0">
                <a:ea typeface="游ゴシック"/>
              </a:rPr>
              <a:t>インセンティブとは</a:t>
            </a:r>
            <a:r>
              <a:rPr lang="ja-JP" altLang="en-US" sz="3200" b="1" dirty="0">
                <a:latin typeface="+mn-ea"/>
                <a:cs typeface="Sora Light" pitchFamily="34" charset="-120"/>
              </a:rPr>
              <a:t>動機付けや報酬を与えることで人々の選択や行動を変更支える効果のこと</a:t>
            </a:r>
            <a:endParaRPr lang="en-US" altLang="ja-JP" sz="3200" b="1" dirty="0">
              <a:latin typeface="+mn-ea"/>
              <a:cs typeface="Sora Light" pitchFamily="34" charset="-120"/>
            </a:endParaRPr>
          </a:p>
          <a:p>
            <a:endParaRPr lang="en-US" altLang="ja-JP" sz="3200" b="1" dirty="0">
              <a:ea typeface="游ゴシック"/>
            </a:endParaRPr>
          </a:p>
        </p:txBody>
      </p:sp>
      <p:sp>
        <p:nvSpPr>
          <p:cNvPr id="4" name="テキスト ボックス 3">
            <a:extLst>
              <a:ext uri="{FF2B5EF4-FFF2-40B4-BE49-F238E27FC236}">
                <a16:creationId xmlns:a16="http://schemas.microsoft.com/office/drawing/2014/main" id="{AE329EA0-E98B-3925-BAA4-DDE56AB7F609}"/>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まとめ</a:t>
            </a:r>
          </a:p>
        </p:txBody>
      </p:sp>
    </p:spTree>
    <p:extLst>
      <p:ext uri="{BB962C8B-B14F-4D97-AF65-F5344CB8AC3E}">
        <p14:creationId xmlns:p14="http://schemas.microsoft.com/office/powerpoint/2010/main" val="265299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1BADA33-C3BF-4427-9744-06C538A8E463}"/>
              </a:ext>
            </a:extLst>
          </p:cNvPr>
          <p:cNvSpPr txBox="1"/>
          <p:nvPr/>
        </p:nvSpPr>
        <p:spPr>
          <a:xfrm>
            <a:off x="279425" y="1303095"/>
            <a:ext cx="11631711" cy="5016758"/>
          </a:xfrm>
          <a:prstGeom prst="rect">
            <a:avLst/>
          </a:prstGeom>
          <a:noFill/>
        </p:spPr>
        <p:txBody>
          <a:bodyPr wrap="square" lIns="91440" tIns="45720" rIns="91440" bIns="45720" rtlCol="0" anchor="t">
            <a:spAutoFit/>
          </a:bodyPr>
          <a:lstStyle/>
          <a:p>
            <a:pPr marL="457200" indent="-457200">
              <a:buFont typeface="Wingdings"/>
              <a:buChar char="ü"/>
            </a:pPr>
            <a:r>
              <a:rPr lang="ja-JP" altLang="en-US" sz="3200" b="1" dirty="0">
                <a:ea typeface="游ゴシック"/>
              </a:rPr>
              <a:t>市場とは</a:t>
            </a:r>
            <a:r>
              <a:rPr lang="ja-JP" altLang="en-US" sz="3200" b="1" dirty="0">
                <a:latin typeface="+mn-ea"/>
                <a:cs typeface="Sora Light" pitchFamily="34" charset="-120"/>
              </a:rPr>
              <a:t>希少な資源を効率的に分配するための場</a:t>
            </a:r>
            <a:endParaRPr lang="en-US" altLang="ja-JP" sz="3200" b="1" dirty="0">
              <a:latin typeface="+mn-ea"/>
              <a:cs typeface="Sora Light" pitchFamily="34" charset="-120"/>
            </a:endParaRPr>
          </a:p>
          <a:p>
            <a:endParaRPr lang="ja-JP" altLang="en-US" sz="3200" b="1" dirty="0">
              <a:ea typeface="游ゴシック"/>
            </a:endParaRPr>
          </a:p>
          <a:p>
            <a:pPr marL="457200" indent="-457200">
              <a:buFont typeface="Wingdings"/>
              <a:buChar char="ü"/>
            </a:pPr>
            <a:r>
              <a:rPr lang="ja-JP" altLang="en-US" sz="3200" b="1" dirty="0">
                <a:ea typeface="游ゴシック"/>
              </a:rPr>
              <a:t>均衡価格は需要と供給の関係により決定する</a:t>
            </a:r>
            <a:endParaRPr lang="en-US" altLang="ja-JP" sz="3200" b="1" dirty="0">
              <a:ea typeface="游ゴシック"/>
            </a:endParaRPr>
          </a:p>
          <a:p>
            <a:endParaRPr lang="en-US" altLang="ja-JP" sz="3200" b="1" dirty="0">
              <a:ea typeface="游ゴシック"/>
            </a:endParaRPr>
          </a:p>
          <a:p>
            <a:pPr marL="457200" indent="-457200">
              <a:buFont typeface="Wingdings"/>
              <a:buChar char="ü"/>
            </a:pPr>
            <a:r>
              <a:rPr lang="ja-JP" altLang="en-US" sz="3200" b="1" dirty="0">
                <a:ea typeface="游ゴシック"/>
              </a:rPr>
              <a:t>需要曲線と供給曲線は、供給の量や商品の需要によって移動する</a:t>
            </a:r>
            <a:endParaRPr lang="en-US" altLang="ja-JP" sz="3200" b="1" dirty="0">
              <a:ea typeface="游ゴシック"/>
            </a:endParaRPr>
          </a:p>
          <a:p>
            <a:pPr marL="457200" indent="-457200">
              <a:buFont typeface="Wingdings"/>
              <a:buChar char="ü"/>
            </a:pPr>
            <a:endParaRPr lang="ja-JP" altLang="en-US" sz="3200" b="1" dirty="0">
              <a:ea typeface="游ゴシック"/>
            </a:endParaRPr>
          </a:p>
          <a:p>
            <a:pPr marL="457200" indent="-457200">
              <a:buFont typeface="Wingdings"/>
              <a:buChar char="ü"/>
            </a:pPr>
            <a:r>
              <a:rPr lang="ja-JP" altLang="en-US" sz="3200" b="1" dirty="0">
                <a:ea typeface="游ゴシック"/>
              </a:rPr>
              <a:t>水は使用価値が高く、交換価値は低い</a:t>
            </a:r>
            <a:endParaRPr lang="en-US" altLang="ja-JP" sz="3200" b="1" dirty="0">
              <a:ea typeface="游ゴシック"/>
            </a:endParaRPr>
          </a:p>
          <a:p>
            <a:endParaRPr lang="ja-JP" altLang="en-US" sz="3200" b="1" dirty="0">
              <a:ea typeface="游ゴシック"/>
            </a:endParaRPr>
          </a:p>
          <a:p>
            <a:pPr marL="457200" indent="-457200">
              <a:buFont typeface="Wingdings"/>
              <a:buChar char="ü"/>
            </a:pPr>
            <a:r>
              <a:rPr lang="ja-JP" altLang="en-US" sz="3200" b="1" dirty="0">
                <a:ea typeface="游ゴシック"/>
              </a:rPr>
              <a:t>ダイヤモンドは使用価値は低く、交換価値は高い</a:t>
            </a:r>
          </a:p>
        </p:txBody>
      </p:sp>
      <p:sp>
        <p:nvSpPr>
          <p:cNvPr id="4" name="テキスト ボックス 3">
            <a:extLst>
              <a:ext uri="{FF2B5EF4-FFF2-40B4-BE49-F238E27FC236}">
                <a16:creationId xmlns:a16="http://schemas.microsoft.com/office/drawing/2014/main" id="{179F6E18-2931-B0BA-414B-6108F1D248C5}"/>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まとめ</a:t>
            </a:r>
          </a:p>
        </p:txBody>
      </p:sp>
    </p:spTree>
    <p:extLst>
      <p:ext uri="{BB962C8B-B14F-4D97-AF65-F5344CB8AC3E}">
        <p14:creationId xmlns:p14="http://schemas.microsoft.com/office/powerpoint/2010/main" val="57595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47E25-FC00-1572-C291-9E9236165683}"/>
            </a:ext>
          </a:extLst>
        </p:cNvPr>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3DCE81AA-46E4-3AE1-49DB-E2DA3839A5AE}"/>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経済の基本</a:t>
            </a:r>
          </a:p>
        </p:txBody>
      </p:sp>
      <p:sp>
        <p:nvSpPr>
          <p:cNvPr id="19" name="Text 4">
            <a:extLst>
              <a:ext uri="{FF2B5EF4-FFF2-40B4-BE49-F238E27FC236}">
                <a16:creationId xmlns:a16="http://schemas.microsoft.com/office/drawing/2014/main" id="{C5CCFD75-EE11-9E6E-C61C-7FF4453444DF}"/>
              </a:ext>
            </a:extLst>
          </p:cNvPr>
          <p:cNvSpPr/>
          <p:nvPr/>
        </p:nvSpPr>
        <p:spPr>
          <a:xfrm>
            <a:off x="717244" y="2121659"/>
            <a:ext cx="10321189" cy="1536107"/>
          </a:xfrm>
          <a:prstGeom prst="rect">
            <a:avLst/>
          </a:prstGeom>
          <a:noFill/>
          <a:ln/>
        </p:spPr>
        <p:txBody>
          <a:bodyPr wrap="square" lIns="0" tIns="0" rIns="0" bIns="0" rtlCol="0" anchor="t"/>
          <a:lstStyle/>
          <a:p>
            <a:pPr>
              <a:lnSpc>
                <a:spcPts val="3600"/>
              </a:lnSpc>
            </a:pPr>
            <a:r>
              <a:rPr lang="ja-JP" altLang="en-US" sz="3200" dirty="0">
                <a:latin typeface="+mn-ea"/>
                <a:cs typeface="Sora Light" pitchFamily="34" charset="-120"/>
              </a:rPr>
              <a:t>人々が日々生活を営むために必要な</a:t>
            </a:r>
            <a:r>
              <a:rPr lang="ja-JP" altLang="en-US" sz="3200" b="1" dirty="0">
                <a:latin typeface="+mn-ea"/>
                <a:cs typeface="Sora Light" pitchFamily="34" charset="-120"/>
              </a:rPr>
              <a:t>財やサービスをどのように生産し、誰にどれを配分し、それをどのように消費するのか</a:t>
            </a:r>
            <a:r>
              <a:rPr lang="ja-JP" altLang="en-US" sz="3200" dirty="0">
                <a:latin typeface="+mn-ea"/>
                <a:cs typeface="Sora Light" pitchFamily="34" charset="-120"/>
              </a:rPr>
              <a:t>を調整するシステム</a:t>
            </a:r>
          </a:p>
        </p:txBody>
      </p:sp>
      <p:sp>
        <p:nvSpPr>
          <p:cNvPr id="21" name="Text 4">
            <a:extLst>
              <a:ext uri="{FF2B5EF4-FFF2-40B4-BE49-F238E27FC236}">
                <a16:creationId xmlns:a16="http://schemas.microsoft.com/office/drawing/2014/main" id="{C8787BEC-0FA6-DA5C-12AF-052868E4749B}"/>
              </a:ext>
            </a:extLst>
          </p:cNvPr>
          <p:cNvSpPr/>
          <p:nvPr/>
        </p:nvSpPr>
        <p:spPr>
          <a:xfrm>
            <a:off x="388975" y="1344055"/>
            <a:ext cx="12102839" cy="617697"/>
          </a:xfrm>
          <a:prstGeom prst="rect">
            <a:avLst/>
          </a:prstGeom>
          <a:noFill/>
          <a:ln/>
        </p:spPr>
        <p:txBody>
          <a:bodyPr wrap="square" lIns="0" tIns="0" rIns="0" bIns="0" rtlCol="0" anchor="t"/>
          <a:lstStyle/>
          <a:p>
            <a:pPr>
              <a:lnSpc>
                <a:spcPts val="3600"/>
              </a:lnSpc>
            </a:pPr>
            <a:r>
              <a:rPr lang="ja-JP" altLang="en-US" sz="4000" b="1" dirty="0">
                <a:latin typeface="+mn-ea"/>
                <a:cs typeface="Sora Light" pitchFamily="34" charset="-120"/>
              </a:rPr>
              <a:t>経済</a:t>
            </a:r>
            <a:r>
              <a:rPr lang="ja-JP" altLang="en-US" sz="4000" dirty="0">
                <a:latin typeface="+mn-ea"/>
                <a:cs typeface="Sora Light" pitchFamily="34" charset="-120"/>
              </a:rPr>
              <a:t>とは</a:t>
            </a:r>
            <a:endParaRPr lang="en-US" altLang="ja-JP" sz="4000" dirty="0">
              <a:latin typeface="+mn-ea"/>
              <a:cs typeface="Sora Light" pitchFamily="34" charset="-120"/>
            </a:endParaRPr>
          </a:p>
        </p:txBody>
      </p:sp>
      <p:sp>
        <p:nvSpPr>
          <p:cNvPr id="22" name="Text 4">
            <a:extLst>
              <a:ext uri="{FF2B5EF4-FFF2-40B4-BE49-F238E27FC236}">
                <a16:creationId xmlns:a16="http://schemas.microsoft.com/office/drawing/2014/main" id="{3AA59F93-F1D3-F31F-BF6A-D8D166248ADA}"/>
              </a:ext>
            </a:extLst>
          </p:cNvPr>
          <p:cNvSpPr/>
          <p:nvPr/>
        </p:nvSpPr>
        <p:spPr>
          <a:xfrm>
            <a:off x="717244" y="4231465"/>
            <a:ext cx="10031991" cy="1028692"/>
          </a:xfrm>
          <a:prstGeom prst="rect">
            <a:avLst/>
          </a:prstGeom>
          <a:noFill/>
          <a:ln/>
        </p:spPr>
        <p:txBody>
          <a:bodyPr wrap="square" lIns="0" tIns="0" rIns="0" bIns="0" rtlCol="0" anchor="t"/>
          <a:lstStyle/>
          <a:p>
            <a:pPr>
              <a:lnSpc>
                <a:spcPts val="3600"/>
              </a:lnSpc>
            </a:pPr>
            <a:r>
              <a:rPr lang="ja-JP" altLang="en-US" sz="3200" dirty="0">
                <a:latin typeface="+mn-ea"/>
                <a:cs typeface="Sora Light" pitchFamily="34" charset="-120"/>
              </a:rPr>
              <a:t>生産要素</a:t>
            </a:r>
            <a:r>
              <a:rPr lang="en-US" altLang="ja-JP" sz="3200" dirty="0">
                <a:latin typeface="+mn-ea"/>
                <a:cs typeface="Sora Light" pitchFamily="34" charset="-120"/>
              </a:rPr>
              <a:t>(</a:t>
            </a:r>
            <a:r>
              <a:rPr lang="ja-JP" altLang="en-US" sz="3200" dirty="0">
                <a:latin typeface="+mn-ea"/>
                <a:cs typeface="Sora Light" pitchFamily="34" charset="-120"/>
              </a:rPr>
              <a:t>土地、労働、資本</a:t>
            </a:r>
            <a:r>
              <a:rPr lang="en-US" altLang="ja-JP" sz="3200" dirty="0">
                <a:latin typeface="+mn-ea"/>
                <a:cs typeface="Sora Light" pitchFamily="34" charset="-120"/>
              </a:rPr>
              <a:t>)</a:t>
            </a:r>
            <a:r>
              <a:rPr lang="ja-JP" altLang="en-US" sz="3200" dirty="0">
                <a:latin typeface="+mn-ea"/>
                <a:cs typeface="Sora Light" pitchFamily="34" charset="-120"/>
              </a:rPr>
              <a:t>には限りがあり、すべての人の</a:t>
            </a:r>
            <a:r>
              <a:rPr lang="ja-JP" altLang="en-US" sz="3200" b="1" dirty="0">
                <a:latin typeface="+mn-ea"/>
                <a:cs typeface="Sora Light" pitchFamily="34" charset="-120"/>
              </a:rPr>
              <a:t>欲求を無制限に満たすことはできない</a:t>
            </a:r>
            <a:r>
              <a:rPr lang="ja-JP" altLang="en-US" sz="3200" dirty="0">
                <a:latin typeface="+mn-ea"/>
                <a:cs typeface="Sora Light" pitchFamily="34" charset="-120"/>
              </a:rPr>
              <a:t>。</a:t>
            </a:r>
            <a:endParaRPr lang="en-US" altLang="ja-JP" sz="3200" dirty="0">
              <a:latin typeface="+mn-ea"/>
              <a:cs typeface="Sora Light" pitchFamily="34" charset="-120"/>
            </a:endParaRPr>
          </a:p>
        </p:txBody>
      </p:sp>
      <p:sp>
        <p:nvSpPr>
          <p:cNvPr id="2" name="Text 4">
            <a:extLst>
              <a:ext uri="{FF2B5EF4-FFF2-40B4-BE49-F238E27FC236}">
                <a16:creationId xmlns:a16="http://schemas.microsoft.com/office/drawing/2014/main" id="{39A7B67E-BB91-74F3-8BB1-4D0C8DB1D677}"/>
              </a:ext>
            </a:extLst>
          </p:cNvPr>
          <p:cNvSpPr/>
          <p:nvPr/>
        </p:nvSpPr>
        <p:spPr>
          <a:xfrm>
            <a:off x="1171302" y="5426766"/>
            <a:ext cx="2410884" cy="518073"/>
          </a:xfrm>
          <a:prstGeom prst="rect">
            <a:avLst/>
          </a:prstGeom>
          <a:noFill/>
          <a:ln/>
        </p:spPr>
        <p:txBody>
          <a:bodyPr wrap="square" lIns="0" tIns="0" rIns="0" bIns="0" rtlCol="0" anchor="t"/>
          <a:lstStyle/>
          <a:p>
            <a:pPr>
              <a:lnSpc>
                <a:spcPts val="3600"/>
              </a:lnSpc>
            </a:pPr>
            <a:r>
              <a:rPr lang="ja-JP" altLang="en-US" sz="3200" dirty="0">
                <a:solidFill>
                  <a:srgbClr val="3B3535"/>
                </a:solidFill>
                <a:latin typeface="+mn-ea"/>
                <a:cs typeface="Sora Light" pitchFamily="34" charset="-120"/>
              </a:rPr>
              <a:t>→</a:t>
            </a:r>
            <a:r>
              <a:rPr lang="ja-JP" altLang="en-US" sz="4400" b="1" dirty="0">
                <a:solidFill>
                  <a:srgbClr val="FF0000"/>
                </a:solidFill>
                <a:latin typeface="+mn-ea"/>
                <a:cs typeface="Sora Light" pitchFamily="34" charset="-120"/>
              </a:rPr>
              <a:t>希少性</a:t>
            </a:r>
            <a:endParaRPr lang="en-US" altLang="ja-JP" sz="3200" b="1" dirty="0">
              <a:solidFill>
                <a:srgbClr val="FF0000"/>
              </a:solidFill>
              <a:latin typeface="+mn-ea"/>
              <a:cs typeface="Sora Light" pitchFamily="34" charset="-120"/>
            </a:endParaRPr>
          </a:p>
        </p:txBody>
      </p:sp>
    </p:spTree>
    <p:extLst>
      <p:ext uri="{BB962C8B-B14F-4D97-AF65-F5344CB8AC3E}">
        <p14:creationId xmlns:p14="http://schemas.microsoft.com/office/powerpoint/2010/main" val="139002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1ED6F8D1-155E-0C67-9518-6E0F32DA85BE}"/>
              </a:ext>
            </a:extLst>
          </p:cNvPr>
          <p:cNvPicPr>
            <a:picLocks noChangeAspect="1"/>
          </p:cNvPicPr>
          <p:nvPr/>
        </p:nvPicPr>
        <p:blipFill>
          <a:blip r:embed="rId3"/>
          <a:stretch>
            <a:fillRect/>
          </a:stretch>
        </p:blipFill>
        <p:spPr>
          <a:xfrm>
            <a:off x="8120187" y="2492519"/>
            <a:ext cx="3908281" cy="3908281"/>
          </a:xfrm>
          <a:prstGeom prst="rect">
            <a:avLst/>
          </a:prstGeom>
        </p:spPr>
      </p:pic>
      <p:sp>
        <p:nvSpPr>
          <p:cNvPr id="3" name="Text 1"/>
          <p:cNvSpPr/>
          <p:nvPr/>
        </p:nvSpPr>
        <p:spPr>
          <a:xfrm>
            <a:off x="471277" y="1377062"/>
            <a:ext cx="8946100" cy="1115458"/>
          </a:xfrm>
          <a:prstGeom prst="rect">
            <a:avLst/>
          </a:prstGeom>
          <a:noFill/>
          <a:ln/>
        </p:spPr>
        <p:txBody>
          <a:bodyPr wrap="square" lIns="0" tIns="0" rIns="0" bIns="0" rtlCol="0" anchor="t"/>
          <a:lstStyle/>
          <a:p>
            <a:pPr>
              <a:lnSpc>
                <a:spcPts val="4000"/>
              </a:lnSpc>
            </a:pPr>
            <a:r>
              <a:rPr lang="ja-JP" altLang="en-US" sz="4000" b="1" dirty="0">
                <a:latin typeface="+mn-ea"/>
                <a:cs typeface="Sora Light" pitchFamily="34" charset="-120"/>
              </a:rPr>
              <a:t>何かを手に入れるためには</a:t>
            </a:r>
            <a:endParaRPr lang="en-US" altLang="ja-JP" sz="4000" b="1" dirty="0">
              <a:latin typeface="+mn-ea"/>
              <a:cs typeface="Sora Light" pitchFamily="34" charset="-120"/>
            </a:endParaRPr>
          </a:p>
          <a:p>
            <a:pPr>
              <a:lnSpc>
                <a:spcPts val="4000"/>
              </a:lnSpc>
            </a:pPr>
            <a:r>
              <a:rPr lang="ja-JP" altLang="en-US" sz="4000" b="1" dirty="0">
                <a:latin typeface="+mn-ea"/>
                <a:cs typeface="Sora Light" pitchFamily="34" charset="-120"/>
              </a:rPr>
              <a:t>他の何かを犠牲にしなければならない。</a:t>
            </a:r>
            <a:endParaRPr lang="en-US" sz="4000" dirty="0">
              <a:latin typeface="+mn-ea"/>
            </a:endParaRPr>
          </a:p>
        </p:txBody>
      </p:sp>
      <p:sp>
        <p:nvSpPr>
          <p:cNvPr id="5" name="テキスト ボックス 4">
            <a:extLst>
              <a:ext uri="{FF2B5EF4-FFF2-40B4-BE49-F238E27FC236}">
                <a16:creationId xmlns:a16="http://schemas.microsoft.com/office/drawing/2014/main" id="{9D351D3E-E52C-C60F-38C4-AAFA8BA03A9C}"/>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経済の基本</a:t>
            </a:r>
            <a:endParaRPr lang="ja-JP" altLang="en-US" sz="2400" dirty="0"/>
          </a:p>
        </p:txBody>
      </p:sp>
      <p:sp>
        <p:nvSpPr>
          <p:cNvPr id="9" name="テキスト ボックス 8">
            <a:extLst>
              <a:ext uri="{FF2B5EF4-FFF2-40B4-BE49-F238E27FC236}">
                <a16:creationId xmlns:a16="http://schemas.microsoft.com/office/drawing/2014/main" id="{EF3163E2-44C6-9FF2-D052-EEA19B769759}"/>
              </a:ext>
            </a:extLst>
          </p:cNvPr>
          <p:cNvSpPr txBox="1"/>
          <p:nvPr/>
        </p:nvSpPr>
        <p:spPr>
          <a:xfrm>
            <a:off x="471277" y="4295378"/>
            <a:ext cx="8012847" cy="1077218"/>
          </a:xfrm>
          <a:prstGeom prst="rect">
            <a:avLst/>
          </a:prstGeom>
          <a:noFill/>
        </p:spPr>
        <p:txBody>
          <a:bodyPr wrap="square" lIns="91440" tIns="45720" rIns="91440" bIns="45720" rtlCol="0" anchor="t">
            <a:spAutoFit/>
          </a:bodyPr>
          <a:lstStyle/>
          <a:p>
            <a:r>
              <a:rPr lang="ja-JP" altLang="en-US" sz="3200" b="1" dirty="0"/>
              <a:t>・勉強をするために遊びの時間を減らす</a:t>
            </a:r>
            <a:endParaRPr lang="en-US" altLang="ja-JP" sz="3200" b="1" dirty="0"/>
          </a:p>
          <a:p>
            <a:r>
              <a:rPr lang="ja-JP" altLang="en-US" sz="3200" b="1" dirty="0"/>
              <a:t>・洋服を買うために本を買うのを我慢する</a:t>
            </a:r>
            <a:endParaRPr lang="en-US" altLang="ja-JP" sz="3200" b="1" dirty="0"/>
          </a:p>
        </p:txBody>
      </p:sp>
      <p:sp>
        <p:nvSpPr>
          <p:cNvPr id="4" name="テキスト ボックス 3">
            <a:extLst>
              <a:ext uri="{FF2B5EF4-FFF2-40B4-BE49-F238E27FC236}">
                <a16:creationId xmlns:a16="http://schemas.microsoft.com/office/drawing/2014/main" id="{F70BDF21-81FA-BBE2-8352-7FDC98D26209}"/>
              </a:ext>
            </a:extLst>
          </p:cNvPr>
          <p:cNvSpPr txBox="1"/>
          <p:nvPr/>
        </p:nvSpPr>
        <p:spPr>
          <a:xfrm>
            <a:off x="471277" y="3587492"/>
            <a:ext cx="3618562" cy="707886"/>
          </a:xfrm>
          <a:prstGeom prst="rect">
            <a:avLst/>
          </a:prstGeom>
          <a:noFill/>
        </p:spPr>
        <p:txBody>
          <a:bodyPr wrap="square" lIns="91440" tIns="45720" rIns="91440" bIns="45720" rtlCol="0" anchor="t">
            <a:spAutoFit/>
          </a:bodyPr>
          <a:lstStyle/>
          <a:p>
            <a:r>
              <a:rPr kumimoji="1" lang="ja-JP" altLang="en-US" sz="4000" b="1" dirty="0">
                <a:solidFill>
                  <a:srgbClr val="FF0000"/>
                </a:solidFill>
                <a:ea typeface="游ゴシック"/>
              </a:rPr>
              <a:t>トレードオフ</a:t>
            </a:r>
            <a:endParaRPr kumimoji="1" lang="ja-JP" altLang="en-US" sz="4400" b="1" dirty="0">
              <a:solidFill>
                <a:srgbClr val="FF0000"/>
              </a:solidFill>
              <a:ea typeface="游ゴシック"/>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4C435FB0-D661-FA38-350B-23D59ACA19D5}"/>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経済の基本</a:t>
            </a:r>
            <a:endParaRPr lang="ja-JP" altLang="en-US" sz="2400" dirty="0"/>
          </a:p>
        </p:txBody>
      </p:sp>
      <p:sp>
        <p:nvSpPr>
          <p:cNvPr id="6" name="Text 4">
            <a:extLst>
              <a:ext uri="{FF2B5EF4-FFF2-40B4-BE49-F238E27FC236}">
                <a16:creationId xmlns:a16="http://schemas.microsoft.com/office/drawing/2014/main" id="{74F76087-807F-C315-E93F-1DF84BB11F0C}"/>
              </a:ext>
            </a:extLst>
          </p:cNvPr>
          <p:cNvSpPr/>
          <p:nvPr/>
        </p:nvSpPr>
        <p:spPr>
          <a:xfrm>
            <a:off x="717244" y="1933123"/>
            <a:ext cx="8747267" cy="1536107"/>
          </a:xfrm>
          <a:prstGeom prst="rect">
            <a:avLst/>
          </a:prstGeom>
          <a:noFill/>
          <a:ln/>
        </p:spPr>
        <p:txBody>
          <a:bodyPr wrap="square" lIns="0" tIns="0" rIns="0" bIns="0" rtlCol="0" anchor="t"/>
          <a:lstStyle/>
          <a:p>
            <a:pPr>
              <a:lnSpc>
                <a:spcPts val="3600"/>
              </a:lnSpc>
            </a:pPr>
            <a:r>
              <a:rPr lang="ja-JP" altLang="en-US" sz="2800" b="1" dirty="0">
                <a:latin typeface="+mn-ea"/>
                <a:cs typeface="Sora Light" pitchFamily="34" charset="-120"/>
              </a:rPr>
              <a:t>物理的に存在する消費財</a:t>
            </a:r>
            <a:endParaRPr lang="en-US" altLang="ja-JP" sz="2800" b="1" dirty="0">
              <a:latin typeface="+mn-ea"/>
              <a:cs typeface="Sora Light" pitchFamily="34" charset="-120"/>
            </a:endParaRPr>
          </a:p>
          <a:p>
            <a:pPr>
              <a:lnSpc>
                <a:spcPts val="3600"/>
              </a:lnSpc>
            </a:pPr>
            <a:r>
              <a:rPr lang="ja-JP" altLang="en-US" sz="2800" dirty="0">
                <a:latin typeface="+mn-ea"/>
                <a:cs typeface="Sora Light" pitchFamily="34" charset="-120"/>
              </a:rPr>
              <a:t>・耐久財：車や家など長期間使用できるもの</a:t>
            </a:r>
            <a:endParaRPr lang="en-US" altLang="ja-JP" sz="2800" dirty="0">
              <a:latin typeface="+mn-ea"/>
              <a:cs typeface="Sora Light" pitchFamily="34" charset="-120"/>
            </a:endParaRPr>
          </a:p>
          <a:p>
            <a:pPr>
              <a:lnSpc>
                <a:spcPts val="3600"/>
              </a:lnSpc>
            </a:pPr>
            <a:r>
              <a:rPr lang="ja-JP" altLang="en-US" sz="2800" dirty="0">
                <a:latin typeface="+mn-ea"/>
                <a:cs typeface="Sora Light" pitchFamily="34" charset="-120"/>
              </a:rPr>
              <a:t>・非耐久財：食品や石油など短期間で消費されるもの</a:t>
            </a:r>
          </a:p>
        </p:txBody>
      </p:sp>
      <p:sp>
        <p:nvSpPr>
          <p:cNvPr id="8" name="Text 4">
            <a:extLst>
              <a:ext uri="{FF2B5EF4-FFF2-40B4-BE49-F238E27FC236}">
                <a16:creationId xmlns:a16="http://schemas.microsoft.com/office/drawing/2014/main" id="{704CB1C5-16E8-20EE-425B-5C7A13E85CDF}"/>
              </a:ext>
            </a:extLst>
          </p:cNvPr>
          <p:cNvSpPr/>
          <p:nvPr/>
        </p:nvSpPr>
        <p:spPr>
          <a:xfrm>
            <a:off x="388975" y="1344055"/>
            <a:ext cx="10257225" cy="617697"/>
          </a:xfrm>
          <a:prstGeom prst="rect">
            <a:avLst/>
          </a:prstGeom>
          <a:noFill/>
          <a:ln/>
        </p:spPr>
        <p:txBody>
          <a:bodyPr wrap="square" lIns="0" tIns="0" rIns="0" bIns="0" rtlCol="0" anchor="t"/>
          <a:lstStyle/>
          <a:p>
            <a:pPr>
              <a:lnSpc>
                <a:spcPts val="3600"/>
              </a:lnSpc>
            </a:pPr>
            <a:r>
              <a:rPr lang="ja-JP" altLang="en-US" sz="4000" b="1" dirty="0">
                <a:latin typeface="+mn-ea"/>
                <a:cs typeface="Sora Light" pitchFamily="34" charset="-120"/>
              </a:rPr>
              <a:t>財</a:t>
            </a:r>
            <a:r>
              <a:rPr lang="ja-JP" altLang="en-US" sz="4000" dirty="0">
                <a:latin typeface="+mn-ea"/>
                <a:cs typeface="Sora Light" pitchFamily="34" charset="-120"/>
              </a:rPr>
              <a:t>とは</a:t>
            </a:r>
            <a:endParaRPr lang="en-US" altLang="ja-JP" sz="4000" dirty="0">
              <a:latin typeface="+mn-ea"/>
              <a:cs typeface="Sora Light" pitchFamily="34" charset="-120"/>
            </a:endParaRPr>
          </a:p>
        </p:txBody>
      </p:sp>
      <p:sp>
        <p:nvSpPr>
          <p:cNvPr id="9" name="Text 4">
            <a:extLst>
              <a:ext uri="{FF2B5EF4-FFF2-40B4-BE49-F238E27FC236}">
                <a16:creationId xmlns:a16="http://schemas.microsoft.com/office/drawing/2014/main" id="{1CC1944F-12C5-460A-697A-7DB4BE52CF6D}"/>
              </a:ext>
            </a:extLst>
          </p:cNvPr>
          <p:cNvSpPr/>
          <p:nvPr/>
        </p:nvSpPr>
        <p:spPr>
          <a:xfrm>
            <a:off x="717244" y="4430581"/>
            <a:ext cx="8747267" cy="1989073"/>
          </a:xfrm>
          <a:prstGeom prst="rect">
            <a:avLst/>
          </a:prstGeom>
          <a:noFill/>
          <a:ln/>
        </p:spPr>
        <p:txBody>
          <a:bodyPr wrap="square" lIns="0" tIns="0" rIns="0" bIns="0" rtlCol="0" anchor="t"/>
          <a:lstStyle/>
          <a:p>
            <a:pPr>
              <a:lnSpc>
                <a:spcPts val="3600"/>
              </a:lnSpc>
            </a:pPr>
            <a:r>
              <a:rPr lang="ja-JP" altLang="en-US" sz="2800" b="1" dirty="0">
                <a:latin typeface="+mn-ea"/>
                <a:cs typeface="Sora Light" pitchFamily="34" charset="-120"/>
              </a:rPr>
              <a:t>形のない活動</a:t>
            </a:r>
            <a:endParaRPr lang="en-US" altLang="ja-JP" sz="2800" b="1" dirty="0">
              <a:latin typeface="+mn-ea"/>
              <a:cs typeface="Sora Light" pitchFamily="34" charset="-120"/>
            </a:endParaRPr>
          </a:p>
          <a:p>
            <a:pPr>
              <a:lnSpc>
                <a:spcPts val="3600"/>
              </a:lnSpc>
            </a:pPr>
            <a:r>
              <a:rPr lang="ja-JP" altLang="en-US" sz="2800" dirty="0">
                <a:latin typeface="+mn-ea"/>
                <a:cs typeface="Sora Light" pitchFamily="34" charset="-120"/>
              </a:rPr>
              <a:t>・教育サービス</a:t>
            </a:r>
            <a:endParaRPr lang="en-US" altLang="ja-JP" sz="2800" dirty="0">
              <a:latin typeface="+mn-ea"/>
              <a:cs typeface="Sora Light" pitchFamily="34" charset="-120"/>
            </a:endParaRPr>
          </a:p>
          <a:p>
            <a:pPr>
              <a:lnSpc>
                <a:spcPts val="3600"/>
              </a:lnSpc>
            </a:pPr>
            <a:r>
              <a:rPr lang="ja-JP" altLang="en-US" sz="2800" dirty="0">
                <a:latin typeface="+mn-ea"/>
                <a:cs typeface="Sora Light" pitchFamily="34" charset="-120"/>
              </a:rPr>
              <a:t>・医療サービス</a:t>
            </a:r>
            <a:endParaRPr lang="en-US" altLang="ja-JP" sz="2800" dirty="0">
              <a:latin typeface="+mn-ea"/>
              <a:cs typeface="Sora Light" pitchFamily="34" charset="-120"/>
            </a:endParaRPr>
          </a:p>
          <a:p>
            <a:pPr>
              <a:lnSpc>
                <a:spcPts val="3600"/>
              </a:lnSpc>
            </a:pPr>
            <a:r>
              <a:rPr lang="ja-JP" altLang="en-US" sz="2800" dirty="0">
                <a:latin typeface="+mn-ea"/>
                <a:cs typeface="Sora Light" pitchFamily="34" charset="-120"/>
              </a:rPr>
              <a:t>・運送サービスなど</a:t>
            </a:r>
          </a:p>
        </p:txBody>
      </p:sp>
      <p:sp>
        <p:nvSpPr>
          <p:cNvPr id="10" name="Text 4">
            <a:extLst>
              <a:ext uri="{FF2B5EF4-FFF2-40B4-BE49-F238E27FC236}">
                <a16:creationId xmlns:a16="http://schemas.microsoft.com/office/drawing/2014/main" id="{A57C3F71-B537-4355-BD08-4D0578E26BA3}"/>
              </a:ext>
            </a:extLst>
          </p:cNvPr>
          <p:cNvSpPr/>
          <p:nvPr/>
        </p:nvSpPr>
        <p:spPr>
          <a:xfrm>
            <a:off x="388974" y="3872664"/>
            <a:ext cx="10257225" cy="617697"/>
          </a:xfrm>
          <a:prstGeom prst="rect">
            <a:avLst/>
          </a:prstGeom>
          <a:noFill/>
          <a:ln/>
        </p:spPr>
        <p:txBody>
          <a:bodyPr wrap="square" lIns="0" tIns="0" rIns="0" bIns="0" rtlCol="0" anchor="t"/>
          <a:lstStyle/>
          <a:p>
            <a:pPr>
              <a:lnSpc>
                <a:spcPts val="3600"/>
              </a:lnSpc>
            </a:pPr>
            <a:r>
              <a:rPr lang="ja-JP" altLang="en-US" sz="4000" b="1" dirty="0">
                <a:latin typeface="+mn-ea"/>
                <a:cs typeface="Sora Light" pitchFamily="34" charset="-120"/>
              </a:rPr>
              <a:t>サービス</a:t>
            </a:r>
            <a:r>
              <a:rPr lang="ja-JP" altLang="en-US" sz="4000" dirty="0">
                <a:latin typeface="+mn-ea"/>
                <a:cs typeface="Sora Light" pitchFamily="34" charset="-120"/>
              </a:rPr>
              <a:t>とは</a:t>
            </a:r>
            <a:endParaRPr lang="en-US" altLang="ja-JP" sz="4000" dirty="0">
              <a:latin typeface="+mn-ea"/>
              <a:cs typeface="Sora Light" pitchFamily="34" charset="-120"/>
            </a:endParaRPr>
          </a:p>
        </p:txBody>
      </p:sp>
      <p:pic>
        <p:nvPicPr>
          <p:cNvPr id="12" name="グラフィックス 11" descr="家庭">
            <a:extLst>
              <a:ext uri="{FF2B5EF4-FFF2-40B4-BE49-F238E27FC236}">
                <a16:creationId xmlns:a16="http://schemas.microsoft.com/office/drawing/2014/main" id="{B58595F7-92A0-B979-72B2-C57330551F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0827" y="1473216"/>
            <a:ext cx="1183905" cy="1183905"/>
          </a:xfrm>
          <a:prstGeom prst="rect">
            <a:avLst/>
          </a:prstGeom>
        </p:spPr>
      </p:pic>
      <p:pic>
        <p:nvPicPr>
          <p:cNvPr id="16" name="グラフィックス 15" descr="車">
            <a:extLst>
              <a:ext uri="{FF2B5EF4-FFF2-40B4-BE49-F238E27FC236}">
                <a16:creationId xmlns:a16="http://schemas.microsoft.com/office/drawing/2014/main" id="{427CCCB4-86DF-28F2-502A-89A222F26B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6200" y="1628995"/>
            <a:ext cx="1183905" cy="1183905"/>
          </a:xfrm>
          <a:prstGeom prst="rect">
            <a:avLst/>
          </a:prstGeom>
        </p:spPr>
      </p:pic>
      <p:pic>
        <p:nvPicPr>
          <p:cNvPr id="19" name="グラフィックス 18" descr="開いた本">
            <a:extLst>
              <a:ext uri="{FF2B5EF4-FFF2-40B4-BE49-F238E27FC236}">
                <a16:creationId xmlns:a16="http://schemas.microsoft.com/office/drawing/2014/main" id="{54F26F34-E285-3917-7B71-97E104192C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8142" y="4027147"/>
            <a:ext cx="1309627" cy="1309627"/>
          </a:xfrm>
          <a:prstGeom prst="rect">
            <a:avLst/>
          </a:prstGeom>
        </p:spPr>
      </p:pic>
      <p:pic>
        <p:nvPicPr>
          <p:cNvPr id="21" name="グラフィックス 20" descr="トラック">
            <a:extLst>
              <a:ext uri="{FF2B5EF4-FFF2-40B4-BE49-F238E27FC236}">
                <a16:creationId xmlns:a16="http://schemas.microsoft.com/office/drawing/2014/main" id="{3343540B-29D6-766B-4648-433E0C4D47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59115" y="5511231"/>
            <a:ext cx="1309627" cy="1309627"/>
          </a:xfrm>
          <a:prstGeom prst="rect">
            <a:avLst/>
          </a:prstGeom>
        </p:spPr>
      </p:pic>
      <p:pic>
        <p:nvPicPr>
          <p:cNvPr id="23" name="グラフィックス 22" descr="医師">
            <a:extLst>
              <a:ext uri="{FF2B5EF4-FFF2-40B4-BE49-F238E27FC236}">
                <a16:creationId xmlns:a16="http://schemas.microsoft.com/office/drawing/2014/main" id="{34BAAD1D-9AC9-E80B-A01F-2D7DE792CB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48305" y="4166105"/>
            <a:ext cx="1309627" cy="1309627"/>
          </a:xfrm>
          <a:prstGeom prst="rect">
            <a:avLst/>
          </a:prstGeom>
        </p:spPr>
      </p:pic>
      <p:pic>
        <p:nvPicPr>
          <p:cNvPr id="25" name="グラフィックス 24" descr="りんご">
            <a:extLst>
              <a:ext uri="{FF2B5EF4-FFF2-40B4-BE49-F238E27FC236}">
                <a16:creationId xmlns:a16="http://schemas.microsoft.com/office/drawing/2014/main" id="{EF489277-5244-2662-EC63-DBD3062A8CF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30131" y="2812900"/>
            <a:ext cx="1086687" cy="10866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38678050-A413-C363-070A-E0FE99C49470}"/>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経済の基本</a:t>
            </a:r>
            <a:endParaRPr lang="ja-JP" altLang="en-US" sz="2400" dirty="0"/>
          </a:p>
        </p:txBody>
      </p:sp>
      <p:sp>
        <p:nvSpPr>
          <p:cNvPr id="2" name="Text 4">
            <a:extLst>
              <a:ext uri="{FF2B5EF4-FFF2-40B4-BE49-F238E27FC236}">
                <a16:creationId xmlns:a16="http://schemas.microsoft.com/office/drawing/2014/main" id="{103ADE17-08A3-0180-98F1-9A22C6728193}"/>
              </a:ext>
            </a:extLst>
          </p:cNvPr>
          <p:cNvSpPr/>
          <p:nvPr/>
        </p:nvSpPr>
        <p:spPr>
          <a:xfrm>
            <a:off x="717244" y="1933123"/>
            <a:ext cx="10500653" cy="1536107"/>
          </a:xfrm>
          <a:prstGeom prst="rect">
            <a:avLst/>
          </a:prstGeom>
          <a:noFill/>
          <a:ln/>
        </p:spPr>
        <p:txBody>
          <a:bodyPr wrap="square" lIns="0" tIns="0" rIns="0" bIns="0" rtlCol="0" anchor="t"/>
          <a:lstStyle/>
          <a:p>
            <a:pPr>
              <a:lnSpc>
                <a:spcPts val="3600"/>
              </a:lnSpc>
            </a:pPr>
            <a:r>
              <a:rPr lang="ja-JP" altLang="en-US" sz="2800" b="1" dirty="0">
                <a:latin typeface="+mn-ea"/>
                <a:cs typeface="Sora Light" pitchFamily="34" charset="-120"/>
              </a:rPr>
              <a:t>ある選択をしたときに失われる、次善の選択肢となる利益のこと</a:t>
            </a:r>
            <a:endParaRPr lang="en-US" altLang="ja-JP" sz="2800" b="1" dirty="0">
              <a:latin typeface="+mn-ea"/>
              <a:cs typeface="Sora Light" pitchFamily="34" charset="-120"/>
            </a:endParaRPr>
          </a:p>
          <a:p>
            <a:pPr>
              <a:lnSpc>
                <a:spcPts val="3600"/>
              </a:lnSpc>
            </a:pPr>
            <a:r>
              <a:rPr lang="en-US" altLang="ja-JP" sz="2400" dirty="0">
                <a:latin typeface="+mn-ea"/>
                <a:cs typeface="Sora Light" pitchFamily="34" charset="-120"/>
              </a:rPr>
              <a:t>(</a:t>
            </a:r>
            <a:r>
              <a:rPr lang="ja-JP" altLang="en-US" sz="2400" dirty="0">
                <a:latin typeface="+mn-ea"/>
                <a:cs typeface="Sora Light" pitchFamily="34" charset="-120"/>
              </a:rPr>
              <a:t>例</a:t>
            </a:r>
            <a:r>
              <a:rPr lang="en-US" altLang="ja-JP" sz="2400" dirty="0">
                <a:latin typeface="+mn-ea"/>
                <a:cs typeface="Sora Light" pitchFamily="34" charset="-120"/>
              </a:rPr>
              <a:t>)</a:t>
            </a:r>
            <a:r>
              <a:rPr lang="ja-JP" altLang="en-US" sz="2400" dirty="0">
                <a:latin typeface="+mn-ea"/>
                <a:cs typeface="Sora Light" pitchFamily="34" charset="-120"/>
              </a:rPr>
              <a:t> </a:t>
            </a:r>
            <a:r>
              <a:rPr lang="en-US" altLang="ja-JP" sz="2400" dirty="0">
                <a:latin typeface="+mn-ea"/>
                <a:cs typeface="Sora Light" pitchFamily="34" charset="-120"/>
              </a:rPr>
              <a:t>1</a:t>
            </a:r>
            <a:r>
              <a:rPr lang="ja-JP" altLang="en-US" sz="2400" dirty="0">
                <a:latin typeface="+mn-ea"/>
                <a:cs typeface="Sora Light" pitchFamily="34" charset="-120"/>
              </a:rPr>
              <a:t>万円で洋服を買うことに決めた際に、</a:t>
            </a:r>
            <a:r>
              <a:rPr lang="en-US" altLang="ja-JP" sz="2400" dirty="0">
                <a:latin typeface="+mn-ea"/>
                <a:cs typeface="Sora Light" pitchFamily="34" charset="-120"/>
              </a:rPr>
              <a:t>1</a:t>
            </a:r>
            <a:r>
              <a:rPr lang="ja-JP" altLang="en-US" sz="2400" dirty="0">
                <a:latin typeface="+mn-ea"/>
                <a:cs typeface="Sora Light" pitchFamily="34" charset="-120"/>
              </a:rPr>
              <a:t>万円で購入できる他の財やサービスでもっとも価値のあるもの。</a:t>
            </a:r>
          </a:p>
        </p:txBody>
      </p:sp>
      <p:sp>
        <p:nvSpPr>
          <p:cNvPr id="3" name="Text 4">
            <a:extLst>
              <a:ext uri="{FF2B5EF4-FFF2-40B4-BE49-F238E27FC236}">
                <a16:creationId xmlns:a16="http://schemas.microsoft.com/office/drawing/2014/main" id="{4EAD65F3-E43B-8F73-4804-6BCFACD64F5A}"/>
              </a:ext>
            </a:extLst>
          </p:cNvPr>
          <p:cNvSpPr/>
          <p:nvPr/>
        </p:nvSpPr>
        <p:spPr>
          <a:xfrm>
            <a:off x="388975" y="1344055"/>
            <a:ext cx="10257225" cy="617697"/>
          </a:xfrm>
          <a:prstGeom prst="rect">
            <a:avLst/>
          </a:prstGeom>
          <a:noFill/>
          <a:ln/>
        </p:spPr>
        <p:txBody>
          <a:bodyPr wrap="square" lIns="0" tIns="0" rIns="0" bIns="0" rtlCol="0" anchor="t"/>
          <a:lstStyle/>
          <a:p>
            <a:pPr>
              <a:lnSpc>
                <a:spcPts val="3600"/>
              </a:lnSpc>
            </a:pPr>
            <a:r>
              <a:rPr lang="ja-JP" altLang="en-US" sz="4000" b="1" dirty="0">
                <a:latin typeface="+mn-ea"/>
                <a:cs typeface="Sora Light" pitchFamily="34" charset="-120"/>
              </a:rPr>
              <a:t>機会費用</a:t>
            </a:r>
            <a:r>
              <a:rPr lang="ja-JP" altLang="en-US" sz="4000" dirty="0">
                <a:latin typeface="+mn-ea"/>
                <a:cs typeface="Sora Light" pitchFamily="34" charset="-120"/>
              </a:rPr>
              <a:t>とは</a:t>
            </a:r>
            <a:endParaRPr lang="en-US" altLang="ja-JP" sz="4000" dirty="0">
              <a:latin typeface="+mn-ea"/>
              <a:cs typeface="Sora Light" pitchFamily="34" charset="-120"/>
            </a:endParaRPr>
          </a:p>
        </p:txBody>
      </p:sp>
      <p:sp>
        <p:nvSpPr>
          <p:cNvPr id="5" name="Text 4">
            <a:extLst>
              <a:ext uri="{FF2B5EF4-FFF2-40B4-BE49-F238E27FC236}">
                <a16:creationId xmlns:a16="http://schemas.microsoft.com/office/drawing/2014/main" id="{F27A7AA6-A30C-6742-470B-673811238DA4}"/>
              </a:ext>
            </a:extLst>
          </p:cNvPr>
          <p:cNvSpPr/>
          <p:nvPr/>
        </p:nvSpPr>
        <p:spPr>
          <a:xfrm>
            <a:off x="717244" y="4430581"/>
            <a:ext cx="10623201" cy="1989073"/>
          </a:xfrm>
          <a:prstGeom prst="rect">
            <a:avLst/>
          </a:prstGeom>
          <a:noFill/>
          <a:ln/>
        </p:spPr>
        <p:txBody>
          <a:bodyPr wrap="square" lIns="0" tIns="0" rIns="0" bIns="0" rtlCol="0" anchor="t"/>
          <a:lstStyle/>
          <a:p>
            <a:pPr>
              <a:lnSpc>
                <a:spcPts val="3600"/>
              </a:lnSpc>
            </a:pPr>
            <a:r>
              <a:rPr lang="ja-JP" altLang="en-US" sz="2800" b="1" dirty="0">
                <a:latin typeface="+mn-ea"/>
                <a:cs typeface="Sora Light" pitchFamily="34" charset="-120"/>
              </a:rPr>
              <a:t>動機付けや報酬を与えることで人々の選択や行動を変更支える効果のこと</a:t>
            </a:r>
            <a:endParaRPr lang="en-US" altLang="ja-JP" sz="2800" b="1" dirty="0">
              <a:latin typeface="+mn-ea"/>
              <a:cs typeface="Sora Light" pitchFamily="34" charset="-120"/>
            </a:endParaRPr>
          </a:p>
          <a:p>
            <a:pPr>
              <a:lnSpc>
                <a:spcPts val="3600"/>
              </a:lnSpc>
            </a:pPr>
            <a:r>
              <a:rPr lang="en-US" altLang="ja-JP" sz="2400" dirty="0">
                <a:latin typeface="+mn-ea"/>
                <a:cs typeface="Sora Light" pitchFamily="34" charset="-120"/>
              </a:rPr>
              <a:t>(</a:t>
            </a:r>
            <a:r>
              <a:rPr lang="ja-JP" altLang="en-US" sz="2400" dirty="0">
                <a:latin typeface="+mn-ea"/>
                <a:cs typeface="Sora Light" pitchFamily="34" charset="-120"/>
              </a:rPr>
              <a:t>例</a:t>
            </a:r>
            <a:r>
              <a:rPr lang="en-US" altLang="ja-JP" sz="2400" dirty="0">
                <a:latin typeface="+mn-ea"/>
                <a:cs typeface="Sora Light" pitchFamily="34" charset="-120"/>
              </a:rPr>
              <a:t>)</a:t>
            </a:r>
            <a:r>
              <a:rPr lang="ja-JP" altLang="en-US" sz="2400" dirty="0">
                <a:latin typeface="+mn-ea"/>
                <a:cs typeface="Sora Light" pitchFamily="34" charset="-120"/>
              </a:rPr>
              <a:t> 環境保護を促進するために、再生可能エネルギーを導入する企業に対して、政府が税金の割引や補助金を提供する施策など。</a:t>
            </a:r>
          </a:p>
        </p:txBody>
      </p:sp>
      <p:sp>
        <p:nvSpPr>
          <p:cNvPr id="6" name="Text 4">
            <a:extLst>
              <a:ext uri="{FF2B5EF4-FFF2-40B4-BE49-F238E27FC236}">
                <a16:creationId xmlns:a16="http://schemas.microsoft.com/office/drawing/2014/main" id="{960B3FB1-B599-81E6-1302-DDF7B8D0F98E}"/>
              </a:ext>
            </a:extLst>
          </p:cNvPr>
          <p:cNvSpPr/>
          <p:nvPr/>
        </p:nvSpPr>
        <p:spPr>
          <a:xfrm>
            <a:off x="388974" y="3872664"/>
            <a:ext cx="10257225" cy="617697"/>
          </a:xfrm>
          <a:prstGeom prst="rect">
            <a:avLst/>
          </a:prstGeom>
          <a:noFill/>
          <a:ln/>
        </p:spPr>
        <p:txBody>
          <a:bodyPr wrap="square" lIns="0" tIns="0" rIns="0" bIns="0" rtlCol="0" anchor="t"/>
          <a:lstStyle/>
          <a:p>
            <a:pPr>
              <a:lnSpc>
                <a:spcPts val="3600"/>
              </a:lnSpc>
            </a:pPr>
            <a:r>
              <a:rPr lang="ja-JP" altLang="en-US" sz="4000" b="1" dirty="0">
                <a:latin typeface="+mn-ea"/>
                <a:cs typeface="Sora Light" pitchFamily="34" charset="-120"/>
              </a:rPr>
              <a:t>インセンティブ</a:t>
            </a:r>
            <a:r>
              <a:rPr lang="ja-JP" altLang="en-US" sz="4000" dirty="0">
                <a:latin typeface="+mn-ea"/>
                <a:cs typeface="Sora Light" pitchFamily="34" charset="-120"/>
              </a:rPr>
              <a:t>とは</a:t>
            </a:r>
            <a:endParaRPr lang="en-US" altLang="ja-JP" sz="4000" dirty="0">
              <a:latin typeface="+mn-ea"/>
              <a:cs typeface="Sora Light"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56916BC-36FA-4DC6-1BAC-3D7D0D059B1F}"/>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市場の役割とメカニズム</a:t>
            </a:r>
          </a:p>
        </p:txBody>
      </p:sp>
      <p:sp>
        <p:nvSpPr>
          <p:cNvPr id="4" name="Text 4">
            <a:extLst>
              <a:ext uri="{FF2B5EF4-FFF2-40B4-BE49-F238E27FC236}">
                <a16:creationId xmlns:a16="http://schemas.microsoft.com/office/drawing/2014/main" id="{00BA4AD1-400B-DCFF-E104-741ED7F3BBEB}"/>
              </a:ext>
            </a:extLst>
          </p:cNvPr>
          <p:cNvSpPr/>
          <p:nvPr/>
        </p:nvSpPr>
        <p:spPr>
          <a:xfrm>
            <a:off x="717244" y="2036818"/>
            <a:ext cx="6645089" cy="2431487"/>
          </a:xfrm>
          <a:prstGeom prst="rect">
            <a:avLst/>
          </a:prstGeom>
          <a:noFill/>
          <a:ln/>
        </p:spPr>
        <p:txBody>
          <a:bodyPr wrap="square" lIns="0" tIns="0" rIns="0" bIns="0" rtlCol="0" anchor="t"/>
          <a:lstStyle/>
          <a:p>
            <a:pPr>
              <a:lnSpc>
                <a:spcPts val="3600"/>
              </a:lnSpc>
            </a:pPr>
            <a:r>
              <a:rPr lang="ja-JP" altLang="en-US" sz="3200" b="1" dirty="0">
                <a:latin typeface="+mn-ea"/>
                <a:cs typeface="Sora Light" pitchFamily="34" charset="-120"/>
              </a:rPr>
              <a:t>希少な資源を効率的に分配するための場</a:t>
            </a:r>
            <a:endParaRPr lang="en-US" altLang="ja-JP" sz="3200" b="1" dirty="0">
              <a:latin typeface="+mn-ea"/>
              <a:cs typeface="Sora Light" pitchFamily="34" charset="-120"/>
            </a:endParaRPr>
          </a:p>
          <a:p>
            <a:pPr>
              <a:lnSpc>
                <a:spcPts val="3600"/>
              </a:lnSpc>
            </a:pPr>
            <a:r>
              <a:rPr lang="ja-JP" altLang="en-US" sz="2800" dirty="0">
                <a:latin typeface="+mn-ea"/>
                <a:cs typeface="Sora Light" pitchFamily="34" charset="-120"/>
              </a:rPr>
              <a:t>それぞれの人が自分の利益を追求することで、市場全体として最適な結果が得られるようになっている。</a:t>
            </a:r>
          </a:p>
        </p:txBody>
      </p:sp>
      <p:sp>
        <p:nvSpPr>
          <p:cNvPr id="5" name="Text 4">
            <a:extLst>
              <a:ext uri="{FF2B5EF4-FFF2-40B4-BE49-F238E27FC236}">
                <a16:creationId xmlns:a16="http://schemas.microsoft.com/office/drawing/2014/main" id="{7EAAA412-3D7C-9FD0-9C33-8A2689D385DA}"/>
              </a:ext>
            </a:extLst>
          </p:cNvPr>
          <p:cNvSpPr/>
          <p:nvPr/>
        </p:nvSpPr>
        <p:spPr>
          <a:xfrm>
            <a:off x="388975" y="1344055"/>
            <a:ext cx="10257225" cy="617697"/>
          </a:xfrm>
          <a:prstGeom prst="rect">
            <a:avLst/>
          </a:prstGeom>
          <a:noFill/>
          <a:ln/>
        </p:spPr>
        <p:txBody>
          <a:bodyPr wrap="square" lIns="0" tIns="0" rIns="0" bIns="0" rtlCol="0" anchor="t"/>
          <a:lstStyle/>
          <a:p>
            <a:pPr>
              <a:lnSpc>
                <a:spcPts val="3600"/>
              </a:lnSpc>
            </a:pPr>
            <a:r>
              <a:rPr lang="ja-JP" altLang="en-US" sz="4000" b="1" dirty="0">
                <a:latin typeface="+mn-ea"/>
                <a:cs typeface="Sora Light" pitchFamily="34" charset="-120"/>
              </a:rPr>
              <a:t>市場</a:t>
            </a:r>
            <a:r>
              <a:rPr lang="ja-JP" altLang="en-US" sz="4000" dirty="0">
                <a:latin typeface="+mn-ea"/>
                <a:cs typeface="Sora Light" pitchFamily="34" charset="-120"/>
              </a:rPr>
              <a:t>とは</a:t>
            </a:r>
            <a:endParaRPr lang="en-US" altLang="ja-JP" sz="4000" dirty="0">
              <a:latin typeface="+mn-ea"/>
              <a:cs typeface="Sora Light" pitchFamily="34" charset="-120"/>
            </a:endParaRPr>
          </a:p>
        </p:txBody>
      </p:sp>
      <p:pic>
        <p:nvPicPr>
          <p:cNvPr id="6" name="図 5" descr="ダイアグラム&#10;&#10;AI 生成コンテンツは誤りを含む可能性があります。">
            <a:extLst>
              <a:ext uri="{FF2B5EF4-FFF2-40B4-BE49-F238E27FC236}">
                <a16:creationId xmlns:a16="http://schemas.microsoft.com/office/drawing/2014/main" id="{E87ED211-C617-C2A5-CF6D-A4DBC94D1ED5}"/>
              </a:ext>
            </a:extLst>
          </p:cNvPr>
          <p:cNvPicPr>
            <a:picLocks noChangeAspect="1"/>
          </p:cNvPicPr>
          <p:nvPr/>
        </p:nvPicPr>
        <p:blipFill>
          <a:blip r:embed="rId3"/>
          <a:stretch>
            <a:fillRect/>
          </a:stretch>
        </p:blipFill>
        <p:spPr>
          <a:xfrm>
            <a:off x="7442107" y="1112194"/>
            <a:ext cx="4445000" cy="5511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57781" y="1327272"/>
            <a:ext cx="3146953" cy="617696"/>
          </a:xfrm>
          <a:prstGeom prst="rect">
            <a:avLst/>
          </a:prstGeom>
          <a:noFill/>
          <a:ln/>
        </p:spPr>
        <p:txBody>
          <a:bodyPr wrap="none" lIns="0" tIns="0" rIns="0" bIns="0" rtlCol="0" anchor="t"/>
          <a:lstStyle/>
          <a:p>
            <a:pPr>
              <a:lnSpc>
                <a:spcPts val="4800"/>
              </a:lnSpc>
            </a:pPr>
            <a:r>
              <a:rPr lang="ja-JP" altLang="en-US" sz="3600" b="1" dirty="0">
                <a:solidFill>
                  <a:srgbClr val="1F1E1E"/>
                </a:solidFill>
                <a:latin typeface="+mn-ea"/>
                <a:cs typeface="Alexandria Semi Bold" pitchFamily="34" charset="-120"/>
              </a:rPr>
              <a:t>均衡価格</a:t>
            </a:r>
            <a:endParaRPr lang="en-US" sz="3600" b="1" dirty="0">
              <a:latin typeface="+mn-ea"/>
            </a:endParaRPr>
          </a:p>
        </p:txBody>
      </p:sp>
      <p:sp>
        <p:nvSpPr>
          <p:cNvPr id="13" name="テキスト ボックス 12">
            <a:extLst>
              <a:ext uri="{FF2B5EF4-FFF2-40B4-BE49-F238E27FC236}">
                <a16:creationId xmlns:a16="http://schemas.microsoft.com/office/drawing/2014/main" id="{6FEF8284-4131-1E52-CEEE-C8B843A80213}"/>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市場の役割とメカニズム</a:t>
            </a:r>
          </a:p>
        </p:txBody>
      </p:sp>
      <p:pic>
        <p:nvPicPr>
          <p:cNvPr id="4" name="図 3">
            <a:extLst>
              <a:ext uri="{FF2B5EF4-FFF2-40B4-BE49-F238E27FC236}">
                <a16:creationId xmlns:a16="http://schemas.microsoft.com/office/drawing/2014/main" id="{01EBD940-BB07-D4A3-0FA9-28B95F739F43}"/>
              </a:ext>
            </a:extLst>
          </p:cNvPr>
          <p:cNvPicPr>
            <a:picLocks noChangeAspect="1"/>
          </p:cNvPicPr>
          <p:nvPr/>
        </p:nvPicPr>
        <p:blipFill>
          <a:blip r:embed="rId3"/>
          <a:stretch>
            <a:fillRect/>
          </a:stretch>
        </p:blipFill>
        <p:spPr>
          <a:xfrm>
            <a:off x="6037822" y="1251888"/>
            <a:ext cx="5596397" cy="3376673"/>
          </a:xfrm>
          <a:prstGeom prst="rect">
            <a:avLst/>
          </a:prstGeom>
        </p:spPr>
      </p:pic>
      <p:sp>
        <p:nvSpPr>
          <p:cNvPr id="5" name="Text 4">
            <a:extLst>
              <a:ext uri="{FF2B5EF4-FFF2-40B4-BE49-F238E27FC236}">
                <a16:creationId xmlns:a16="http://schemas.microsoft.com/office/drawing/2014/main" id="{F7BBB08E-605D-CC18-8A89-AD62AFB1F1B3}"/>
              </a:ext>
            </a:extLst>
          </p:cNvPr>
          <p:cNvSpPr/>
          <p:nvPr/>
        </p:nvSpPr>
        <p:spPr>
          <a:xfrm>
            <a:off x="659585" y="2208326"/>
            <a:ext cx="5251022" cy="2580490"/>
          </a:xfrm>
          <a:prstGeom prst="rect">
            <a:avLst/>
          </a:prstGeom>
          <a:noFill/>
          <a:ln/>
        </p:spPr>
        <p:txBody>
          <a:bodyPr wrap="square" lIns="0" tIns="0" rIns="0" bIns="0" rtlCol="0" anchor="t"/>
          <a:lstStyle/>
          <a:p>
            <a:pPr>
              <a:lnSpc>
                <a:spcPts val="3600"/>
              </a:lnSpc>
            </a:pPr>
            <a:r>
              <a:rPr lang="ja-JP" altLang="en-US" sz="2800" dirty="0">
                <a:latin typeface="+mn-ea"/>
                <a:cs typeface="Sora Light" pitchFamily="34" charset="-120"/>
              </a:rPr>
              <a:t>資本主義経済の基本的なしくみは、価格による自由な取引を通じて、</a:t>
            </a:r>
            <a:r>
              <a:rPr lang="ja-JP" altLang="en-US" sz="2800" b="1" dirty="0">
                <a:latin typeface="+mn-ea"/>
                <a:cs typeface="Sora Light" pitchFamily="34" charset="-120"/>
              </a:rPr>
              <a:t>需要と供給が調整され</a:t>
            </a:r>
            <a:r>
              <a:rPr lang="ja-JP" altLang="en-US" sz="2800" dirty="0">
                <a:latin typeface="+mn-ea"/>
                <a:cs typeface="Sora Light" pitchFamily="34" charset="-120"/>
              </a:rPr>
              <a:t>、さまざまな資源が適切に配分される市場メカニズムにある。</a:t>
            </a:r>
            <a:endParaRPr lang="ja-JP" altLang="en-US" sz="2400" dirty="0">
              <a:latin typeface="+mn-ea"/>
              <a:cs typeface="Sora Light" pitchFamily="34" charset="-120"/>
            </a:endParaRPr>
          </a:p>
        </p:txBody>
      </p:sp>
      <p:sp>
        <p:nvSpPr>
          <p:cNvPr id="6" name="Text 4">
            <a:extLst>
              <a:ext uri="{FF2B5EF4-FFF2-40B4-BE49-F238E27FC236}">
                <a16:creationId xmlns:a16="http://schemas.microsoft.com/office/drawing/2014/main" id="{7E53DC90-787A-2213-47BF-3A2B960CA3B5}"/>
              </a:ext>
            </a:extLst>
          </p:cNvPr>
          <p:cNvSpPr/>
          <p:nvPr/>
        </p:nvSpPr>
        <p:spPr>
          <a:xfrm>
            <a:off x="659584" y="5042312"/>
            <a:ext cx="7730272" cy="1497290"/>
          </a:xfrm>
          <a:prstGeom prst="rect">
            <a:avLst/>
          </a:prstGeom>
          <a:noFill/>
          <a:ln/>
        </p:spPr>
        <p:txBody>
          <a:bodyPr wrap="square" lIns="0" tIns="0" rIns="0" bIns="0" rtlCol="0" anchor="t"/>
          <a:lstStyle/>
          <a:p>
            <a:pPr>
              <a:lnSpc>
                <a:spcPts val="3600"/>
              </a:lnSpc>
            </a:pPr>
            <a:r>
              <a:rPr lang="ja-JP" altLang="en-US" sz="2800" dirty="0">
                <a:latin typeface="+mn-ea"/>
                <a:cs typeface="Sora Light" pitchFamily="34" charset="-120"/>
              </a:rPr>
              <a:t>需要と供給の関係により、</a:t>
            </a:r>
            <a:r>
              <a:rPr lang="ja-JP" altLang="en-US" sz="2800" b="1" dirty="0">
                <a:solidFill>
                  <a:srgbClr val="FF0000"/>
                </a:solidFill>
                <a:latin typeface="+mn-ea"/>
                <a:cs typeface="Sora Light" pitchFamily="34" charset="-120"/>
              </a:rPr>
              <a:t>均衡価格</a:t>
            </a:r>
            <a:r>
              <a:rPr lang="ja-JP" altLang="en-US" sz="2800" dirty="0">
                <a:latin typeface="+mn-ea"/>
                <a:cs typeface="Sora Light" pitchFamily="34" charset="-120"/>
              </a:rPr>
              <a:t>が決定される。この</a:t>
            </a:r>
            <a:r>
              <a:rPr lang="ja-JP" altLang="en-US" sz="2800" b="1" dirty="0">
                <a:solidFill>
                  <a:srgbClr val="FF0000"/>
                </a:solidFill>
                <a:latin typeface="+mn-ea"/>
                <a:cs typeface="Sora Light" pitchFamily="34" charset="-120"/>
              </a:rPr>
              <a:t>価格の自動調節機能</a:t>
            </a:r>
            <a:r>
              <a:rPr lang="ja-JP" altLang="en-US" sz="2800" b="1" dirty="0">
                <a:latin typeface="+mn-ea"/>
                <a:cs typeface="Sora Light" pitchFamily="34" charset="-120"/>
              </a:rPr>
              <a:t>により、市場は効率的に機能する</a:t>
            </a:r>
            <a:r>
              <a:rPr lang="ja-JP" altLang="en-US" sz="2800" dirty="0">
                <a:latin typeface="+mn-ea"/>
                <a:cs typeface="Sora Light" pitchFamily="34" charset="-120"/>
              </a:rPr>
              <a:t>。</a:t>
            </a:r>
            <a:endParaRPr lang="ja-JP" altLang="en-US" sz="2400" dirty="0">
              <a:latin typeface="+mn-ea"/>
              <a:cs typeface="Sora Light"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14E40E44-948E-7A2C-6836-F053D44A1E4B}"/>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需要曲線と供給曲線</a:t>
            </a:r>
          </a:p>
        </p:txBody>
      </p:sp>
      <p:pic>
        <p:nvPicPr>
          <p:cNvPr id="2" name="図 1">
            <a:extLst>
              <a:ext uri="{FF2B5EF4-FFF2-40B4-BE49-F238E27FC236}">
                <a16:creationId xmlns:a16="http://schemas.microsoft.com/office/drawing/2014/main" id="{7D49447A-ADF9-8C1E-C3EC-65C01D7D1F7B}"/>
              </a:ext>
            </a:extLst>
          </p:cNvPr>
          <p:cNvPicPr>
            <a:picLocks noChangeAspect="1"/>
          </p:cNvPicPr>
          <p:nvPr/>
        </p:nvPicPr>
        <p:blipFill>
          <a:blip r:embed="rId3"/>
          <a:stretch>
            <a:fillRect/>
          </a:stretch>
        </p:blipFill>
        <p:spPr>
          <a:xfrm>
            <a:off x="6037822" y="1251888"/>
            <a:ext cx="5596397" cy="3376673"/>
          </a:xfrm>
          <a:prstGeom prst="rect">
            <a:avLst/>
          </a:prstGeom>
        </p:spPr>
      </p:pic>
      <p:sp>
        <p:nvSpPr>
          <p:cNvPr id="3" name="Text 4">
            <a:extLst>
              <a:ext uri="{FF2B5EF4-FFF2-40B4-BE49-F238E27FC236}">
                <a16:creationId xmlns:a16="http://schemas.microsoft.com/office/drawing/2014/main" id="{A41F19CA-1F76-BF38-B835-42511986DF3A}"/>
              </a:ext>
            </a:extLst>
          </p:cNvPr>
          <p:cNvSpPr/>
          <p:nvPr/>
        </p:nvSpPr>
        <p:spPr>
          <a:xfrm>
            <a:off x="717244" y="1933123"/>
            <a:ext cx="5089667" cy="1801341"/>
          </a:xfrm>
          <a:prstGeom prst="rect">
            <a:avLst/>
          </a:prstGeom>
          <a:noFill/>
          <a:ln/>
        </p:spPr>
        <p:txBody>
          <a:bodyPr wrap="square" lIns="0" tIns="0" rIns="0" bIns="0" rtlCol="0" anchor="t"/>
          <a:lstStyle/>
          <a:p>
            <a:pPr>
              <a:lnSpc>
                <a:spcPts val="3600"/>
              </a:lnSpc>
            </a:pPr>
            <a:r>
              <a:rPr lang="ja-JP" altLang="en-US" sz="2800" dirty="0">
                <a:latin typeface="+mn-ea"/>
                <a:cs typeface="Sora Light" pitchFamily="34" charset="-120"/>
              </a:rPr>
              <a:t>価格が高ければ買う量を減らし、価格が低ければ買う量が増える。</a:t>
            </a:r>
            <a:endParaRPr lang="en-US" altLang="ja-JP" sz="2800" dirty="0">
              <a:latin typeface="+mn-ea"/>
              <a:cs typeface="Sora Light" pitchFamily="34" charset="-120"/>
            </a:endParaRPr>
          </a:p>
          <a:p>
            <a:pPr>
              <a:lnSpc>
                <a:spcPts val="3600"/>
              </a:lnSpc>
            </a:pPr>
            <a:r>
              <a:rPr lang="ja-JP" altLang="en-US" sz="2800" dirty="0">
                <a:latin typeface="+mn-ea"/>
                <a:cs typeface="Sora Light" pitchFamily="34" charset="-120"/>
              </a:rPr>
              <a:t>右下がりの曲線</a:t>
            </a:r>
          </a:p>
        </p:txBody>
      </p:sp>
      <p:sp>
        <p:nvSpPr>
          <p:cNvPr id="4" name="Text 4">
            <a:extLst>
              <a:ext uri="{FF2B5EF4-FFF2-40B4-BE49-F238E27FC236}">
                <a16:creationId xmlns:a16="http://schemas.microsoft.com/office/drawing/2014/main" id="{616F50FA-9F80-8E8A-562A-35817FB6025F}"/>
              </a:ext>
            </a:extLst>
          </p:cNvPr>
          <p:cNvSpPr/>
          <p:nvPr/>
        </p:nvSpPr>
        <p:spPr>
          <a:xfrm>
            <a:off x="388975" y="1344055"/>
            <a:ext cx="10257225" cy="617697"/>
          </a:xfrm>
          <a:prstGeom prst="rect">
            <a:avLst/>
          </a:prstGeom>
          <a:noFill/>
          <a:ln/>
        </p:spPr>
        <p:txBody>
          <a:bodyPr wrap="square" lIns="0" tIns="0" rIns="0" bIns="0" rtlCol="0" anchor="t"/>
          <a:lstStyle/>
          <a:p>
            <a:pPr>
              <a:lnSpc>
                <a:spcPts val="3600"/>
              </a:lnSpc>
            </a:pPr>
            <a:r>
              <a:rPr lang="ja-JP" altLang="en-US" sz="3600" b="1" dirty="0">
                <a:latin typeface="+mn-ea"/>
                <a:cs typeface="Sora Light" pitchFamily="34" charset="-120"/>
              </a:rPr>
              <a:t>需要曲線</a:t>
            </a:r>
            <a:r>
              <a:rPr lang="en-US" altLang="ja-JP" sz="3600" b="1" dirty="0">
                <a:latin typeface="+mn-ea"/>
                <a:cs typeface="Sora Light" pitchFamily="34" charset="-120"/>
              </a:rPr>
              <a:t>(</a:t>
            </a:r>
            <a:r>
              <a:rPr lang="ja-JP" altLang="en-US" sz="3600" b="1" dirty="0">
                <a:latin typeface="+mn-ea"/>
                <a:cs typeface="Sora Light" pitchFamily="34" charset="-120"/>
              </a:rPr>
              <a:t>消費者</a:t>
            </a:r>
            <a:r>
              <a:rPr lang="en-US" altLang="ja-JP" sz="3600" b="1" dirty="0">
                <a:latin typeface="+mn-ea"/>
                <a:cs typeface="Sora Light" pitchFamily="34" charset="-120"/>
              </a:rPr>
              <a:t>)</a:t>
            </a:r>
            <a:endParaRPr lang="en-US" altLang="ja-JP" sz="3600" dirty="0">
              <a:latin typeface="+mn-ea"/>
              <a:cs typeface="Sora Light" pitchFamily="34" charset="-120"/>
            </a:endParaRPr>
          </a:p>
        </p:txBody>
      </p:sp>
      <p:sp>
        <p:nvSpPr>
          <p:cNvPr id="6" name="Text 4">
            <a:extLst>
              <a:ext uri="{FF2B5EF4-FFF2-40B4-BE49-F238E27FC236}">
                <a16:creationId xmlns:a16="http://schemas.microsoft.com/office/drawing/2014/main" id="{515DEA6B-177C-65A4-A82B-BC43A7B2D41B}"/>
              </a:ext>
            </a:extLst>
          </p:cNvPr>
          <p:cNvSpPr/>
          <p:nvPr/>
        </p:nvSpPr>
        <p:spPr>
          <a:xfrm>
            <a:off x="388974" y="3872664"/>
            <a:ext cx="10257225" cy="617697"/>
          </a:xfrm>
          <a:prstGeom prst="rect">
            <a:avLst/>
          </a:prstGeom>
          <a:noFill/>
          <a:ln/>
        </p:spPr>
        <p:txBody>
          <a:bodyPr wrap="square" lIns="0" tIns="0" rIns="0" bIns="0" rtlCol="0" anchor="t"/>
          <a:lstStyle/>
          <a:p>
            <a:pPr>
              <a:lnSpc>
                <a:spcPts val="3600"/>
              </a:lnSpc>
            </a:pPr>
            <a:r>
              <a:rPr lang="ja-JP" altLang="en-US" sz="3600" b="1" dirty="0">
                <a:latin typeface="+mn-ea"/>
                <a:cs typeface="Sora Light" pitchFamily="34" charset="-120"/>
              </a:rPr>
              <a:t>供給曲線</a:t>
            </a:r>
            <a:r>
              <a:rPr lang="en-US" altLang="ja-JP" sz="3600" b="1" dirty="0">
                <a:latin typeface="+mn-ea"/>
                <a:cs typeface="Sora Light" pitchFamily="34" charset="-120"/>
              </a:rPr>
              <a:t>(</a:t>
            </a:r>
            <a:r>
              <a:rPr lang="ja-JP" altLang="en-US" sz="3600" b="1" dirty="0">
                <a:latin typeface="+mn-ea"/>
                <a:cs typeface="Sora Light" pitchFamily="34" charset="-120"/>
              </a:rPr>
              <a:t>生産者</a:t>
            </a:r>
            <a:r>
              <a:rPr lang="en-US" altLang="ja-JP" sz="3600" b="1" dirty="0">
                <a:latin typeface="+mn-ea"/>
                <a:cs typeface="Sora Light" pitchFamily="34" charset="-120"/>
              </a:rPr>
              <a:t>)</a:t>
            </a:r>
            <a:endParaRPr lang="en-US" altLang="ja-JP" sz="3600" dirty="0">
              <a:latin typeface="+mn-ea"/>
              <a:cs typeface="Sora Light" pitchFamily="34" charset="-120"/>
            </a:endParaRPr>
          </a:p>
        </p:txBody>
      </p:sp>
      <p:sp>
        <p:nvSpPr>
          <p:cNvPr id="7" name="Text 4">
            <a:extLst>
              <a:ext uri="{FF2B5EF4-FFF2-40B4-BE49-F238E27FC236}">
                <a16:creationId xmlns:a16="http://schemas.microsoft.com/office/drawing/2014/main" id="{EE3C5446-76D5-1110-E126-E2443F3AB558}"/>
              </a:ext>
            </a:extLst>
          </p:cNvPr>
          <p:cNvSpPr/>
          <p:nvPr/>
        </p:nvSpPr>
        <p:spPr>
          <a:xfrm>
            <a:off x="717244" y="4508866"/>
            <a:ext cx="5089667" cy="1801341"/>
          </a:xfrm>
          <a:prstGeom prst="rect">
            <a:avLst/>
          </a:prstGeom>
          <a:noFill/>
          <a:ln/>
        </p:spPr>
        <p:txBody>
          <a:bodyPr wrap="square" lIns="0" tIns="0" rIns="0" bIns="0" rtlCol="0" anchor="t"/>
          <a:lstStyle/>
          <a:p>
            <a:pPr>
              <a:lnSpc>
                <a:spcPts val="3600"/>
              </a:lnSpc>
            </a:pPr>
            <a:r>
              <a:rPr lang="ja-JP" altLang="en-US" sz="2800" dirty="0">
                <a:latin typeface="+mn-ea"/>
                <a:cs typeface="Sora Light" pitchFamily="34" charset="-120"/>
              </a:rPr>
              <a:t>価格が高ければ利益が大きくなるため生産を増やし、価格が低ければ生産量を減らす。</a:t>
            </a:r>
            <a:endParaRPr lang="en-US" altLang="ja-JP" sz="2800" dirty="0">
              <a:latin typeface="+mn-ea"/>
              <a:cs typeface="Sora Light" pitchFamily="34" charset="-120"/>
            </a:endParaRPr>
          </a:p>
          <a:p>
            <a:pPr>
              <a:lnSpc>
                <a:spcPts val="3600"/>
              </a:lnSpc>
            </a:pPr>
            <a:r>
              <a:rPr lang="ja-JP" altLang="en-US" sz="2800" dirty="0">
                <a:latin typeface="+mn-ea"/>
                <a:cs typeface="Sora Light" pitchFamily="34" charset="-120"/>
              </a:rPr>
              <a:t>右上がりの曲線</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B6D97-7DDB-B331-9E68-6DFCC9937642}"/>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C3959C2-FE72-C02C-386D-76C0C71C542C}"/>
              </a:ext>
            </a:extLst>
          </p:cNvPr>
          <p:cNvSpPr txBox="1"/>
          <p:nvPr/>
        </p:nvSpPr>
        <p:spPr>
          <a:xfrm>
            <a:off x="0" y="317213"/>
            <a:ext cx="12028468" cy="584775"/>
          </a:xfrm>
          <a:prstGeom prst="rect">
            <a:avLst/>
          </a:prstGeom>
          <a:solidFill>
            <a:srgbClr val="FF9999"/>
          </a:solidFill>
        </p:spPr>
        <p:txBody>
          <a:bodyPr wrap="square">
            <a:spAutoFit/>
          </a:bodyPr>
          <a:lstStyle/>
          <a:p>
            <a:r>
              <a:rPr lang="ja-JP" altLang="en-US" sz="2400" b="1" dirty="0"/>
              <a:t>　</a:t>
            </a:r>
            <a:r>
              <a:rPr lang="ja-JP" altLang="en-US" sz="3200" b="1" dirty="0">
                <a:ea typeface="游ゴシック"/>
              </a:rPr>
              <a:t>需要曲線と供給曲線</a:t>
            </a:r>
          </a:p>
        </p:txBody>
      </p:sp>
      <p:pic>
        <p:nvPicPr>
          <p:cNvPr id="4" name="図 3">
            <a:extLst>
              <a:ext uri="{FF2B5EF4-FFF2-40B4-BE49-F238E27FC236}">
                <a16:creationId xmlns:a16="http://schemas.microsoft.com/office/drawing/2014/main" id="{10C1AC33-A0E3-CD80-1478-65FD00EAAED7}"/>
              </a:ext>
            </a:extLst>
          </p:cNvPr>
          <p:cNvPicPr>
            <a:picLocks noChangeAspect="1"/>
          </p:cNvPicPr>
          <p:nvPr/>
        </p:nvPicPr>
        <p:blipFill>
          <a:blip r:embed="rId3"/>
          <a:stretch>
            <a:fillRect/>
          </a:stretch>
        </p:blipFill>
        <p:spPr>
          <a:xfrm>
            <a:off x="7253859" y="1160436"/>
            <a:ext cx="4456107" cy="2268564"/>
          </a:xfrm>
          <a:prstGeom prst="rect">
            <a:avLst/>
          </a:prstGeom>
        </p:spPr>
      </p:pic>
      <p:pic>
        <p:nvPicPr>
          <p:cNvPr id="6" name="図 5">
            <a:extLst>
              <a:ext uri="{FF2B5EF4-FFF2-40B4-BE49-F238E27FC236}">
                <a16:creationId xmlns:a16="http://schemas.microsoft.com/office/drawing/2014/main" id="{760DB0FC-54A2-B3ED-6A41-D963D18D10A2}"/>
              </a:ext>
            </a:extLst>
          </p:cNvPr>
          <p:cNvPicPr>
            <a:picLocks noChangeAspect="1"/>
          </p:cNvPicPr>
          <p:nvPr/>
        </p:nvPicPr>
        <p:blipFill>
          <a:blip r:embed="rId4"/>
          <a:stretch>
            <a:fillRect/>
          </a:stretch>
        </p:blipFill>
        <p:spPr>
          <a:xfrm>
            <a:off x="7937807" y="4055406"/>
            <a:ext cx="3338459" cy="2364247"/>
          </a:xfrm>
          <a:prstGeom prst="rect">
            <a:avLst/>
          </a:prstGeom>
        </p:spPr>
      </p:pic>
      <p:sp>
        <p:nvSpPr>
          <p:cNvPr id="7" name="Text 4">
            <a:extLst>
              <a:ext uri="{FF2B5EF4-FFF2-40B4-BE49-F238E27FC236}">
                <a16:creationId xmlns:a16="http://schemas.microsoft.com/office/drawing/2014/main" id="{C7D9E41C-4498-19C3-0B11-B7EDF2E82152}"/>
              </a:ext>
            </a:extLst>
          </p:cNvPr>
          <p:cNvSpPr/>
          <p:nvPr/>
        </p:nvSpPr>
        <p:spPr>
          <a:xfrm>
            <a:off x="717244" y="1848100"/>
            <a:ext cx="5730690" cy="1801341"/>
          </a:xfrm>
          <a:prstGeom prst="rect">
            <a:avLst/>
          </a:prstGeom>
          <a:noFill/>
          <a:ln/>
        </p:spPr>
        <p:txBody>
          <a:bodyPr wrap="square" lIns="0" tIns="0" rIns="0" bIns="0" rtlCol="0" anchor="t"/>
          <a:lstStyle/>
          <a:p>
            <a:pPr>
              <a:lnSpc>
                <a:spcPts val="3600"/>
              </a:lnSpc>
            </a:pPr>
            <a:r>
              <a:rPr lang="ja-JP" altLang="en-US" sz="2800" dirty="0">
                <a:latin typeface="+mn-ea"/>
                <a:cs typeface="Sora Light" pitchFamily="34" charset="-120"/>
              </a:rPr>
              <a:t>・商品の人気が出たり所得が上昇したりすると、</a:t>
            </a:r>
            <a:r>
              <a:rPr lang="ja-JP" altLang="en-US" sz="2800" b="1" dirty="0">
                <a:latin typeface="+mn-ea"/>
                <a:cs typeface="Sora Light" pitchFamily="34" charset="-120"/>
              </a:rPr>
              <a:t>右へ移動</a:t>
            </a:r>
            <a:endParaRPr lang="en-US" altLang="ja-JP" sz="2800" b="1" dirty="0">
              <a:latin typeface="+mn-ea"/>
              <a:cs typeface="Sora Light" pitchFamily="34" charset="-120"/>
            </a:endParaRPr>
          </a:p>
          <a:p>
            <a:pPr>
              <a:lnSpc>
                <a:spcPts val="3600"/>
              </a:lnSpc>
            </a:pPr>
            <a:r>
              <a:rPr lang="ja-JP" altLang="en-US" sz="2800" dirty="0">
                <a:latin typeface="+mn-ea"/>
                <a:cs typeface="Sora Light" pitchFamily="34" charset="-120"/>
              </a:rPr>
              <a:t>・商品の人気が下がったり所得が減少したりすると、</a:t>
            </a:r>
            <a:r>
              <a:rPr lang="ja-JP" altLang="en-US" sz="2800" b="1" dirty="0">
                <a:latin typeface="+mn-ea"/>
                <a:cs typeface="Sora Light" pitchFamily="34" charset="-120"/>
              </a:rPr>
              <a:t>左へ移動</a:t>
            </a:r>
          </a:p>
        </p:txBody>
      </p:sp>
      <p:sp>
        <p:nvSpPr>
          <p:cNvPr id="8" name="Text 4">
            <a:extLst>
              <a:ext uri="{FF2B5EF4-FFF2-40B4-BE49-F238E27FC236}">
                <a16:creationId xmlns:a16="http://schemas.microsoft.com/office/drawing/2014/main" id="{3CE3CB3C-7EDA-843A-2711-64E889E15E2B}"/>
              </a:ext>
            </a:extLst>
          </p:cNvPr>
          <p:cNvSpPr/>
          <p:nvPr/>
        </p:nvSpPr>
        <p:spPr>
          <a:xfrm>
            <a:off x="388976" y="1344055"/>
            <a:ext cx="5089668" cy="617697"/>
          </a:xfrm>
          <a:prstGeom prst="rect">
            <a:avLst/>
          </a:prstGeom>
          <a:noFill/>
          <a:ln/>
        </p:spPr>
        <p:txBody>
          <a:bodyPr wrap="square" lIns="0" tIns="0" rIns="0" bIns="0" rtlCol="0" anchor="t"/>
          <a:lstStyle/>
          <a:p>
            <a:pPr>
              <a:lnSpc>
                <a:spcPts val="3600"/>
              </a:lnSpc>
            </a:pPr>
            <a:r>
              <a:rPr lang="ja-JP" altLang="en-US" sz="3600" b="1" dirty="0">
                <a:latin typeface="+mn-ea"/>
                <a:cs typeface="Sora Light" pitchFamily="34" charset="-120"/>
              </a:rPr>
              <a:t>需要曲線の移動</a:t>
            </a:r>
            <a:endParaRPr lang="en-US" altLang="ja-JP" sz="3600" dirty="0">
              <a:latin typeface="+mn-ea"/>
              <a:cs typeface="Sora Light" pitchFamily="34" charset="-120"/>
            </a:endParaRPr>
          </a:p>
        </p:txBody>
      </p:sp>
      <p:sp>
        <p:nvSpPr>
          <p:cNvPr id="9" name="Text 4">
            <a:extLst>
              <a:ext uri="{FF2B5EF4-FFF2-40B4-BE49-F238E27FC236}">
                <a16:creationId xmlns:a16="http://schemas.microsoft.com/office/drawing/2014/main" id="{447FB31A-B287-A2F3-A990-48E06459424D}"/>
              </a:ext>
            </a:extLst>
          </p:cNvPr>
          <p:cNvSpPr/>
          <p:nvPr/>
        </p:nvSpPr>
        <p:spPr>
          <a:xfrm>
            <a:off x="388974" y="4272223"/>
            <a:ext cx="4871183" cy="617697"/>
          </a:xfrm>
          <a:prstGeom prst="rect">
            <a:avLst/>
          </a:prstGeom>
          <a:noFill/>
          <a:ln/>
        </p:spPr>
        <p:txBody>
          <a:bodyPr wrap="square" lIns="0" tIns="0" rIns="0" bIns="0" rtlCol="0" anchor="t"/>
          <a:lstStyle/>
          <a:p>
            <a:pPr>
              <a:lnSpc>
                <a:spcPts val="3600"/>
              </a:lnSpc>
            </a:pPr>
            <a:r>
              <a:rPr lang="ja-JP" altLang="en-US" sz="3600" b="1" dirty="0">
                <a:latin typeface="+mn-ea"/>
                <a:cs typeface="Sora Light" pitchFamily="34" charset="-120"/>
              </a:rPr>
              <a:t>供給曲線の移動</a:t>
            </a:r>
            <a:endParaRPr lang="en-US" altLang="ja-JP" sz="3600" dirty="0">
              <a:latin typeface="+mn-ea"/>
              <a:cs typeface="Sora Light" pitchFamily="34" charset="-120"/>
            </a:endParaRPr>
          </a:p>
        </p:txBody>
      </p:sp>
      <p:sp>
        <p:nvSpPr>
          <p:cNvPr id="11" name="Text 4">
            <a:extLst>
              <a:ext uri="{FF2B5EF4-FFF2-40B4-BE49-F238E27FC236}">
                <a16:creationId xmlns:a16="http://schemas.microsoft.com/office/drawing/2014/main" id="{5ECCBBE0-BEAD-B5FA-F70A-CC7616DE73C8}"/>
              </a:ext>
            </a:extLst>
          </p:cNvPr>
          <p:cNvSpPr/>
          <p:nvPr/>
        </p:nvSpPr>
        <p:spPr>
          <a:xfrm>
            <a:off x="717244" y="4789035"/>
            <a:ext cx="5730690" cy="1801341"/>
          </a:xfrm>
          <a:prstGeom prst="rect">
            <a:avLst/>
          </a:prstGeom>
          <a:noFill/>
          <a:ln/>
        </p:spPr>
        <p:txBody>
          <a:bodyPr wrap="square" lIns="0" tIns="0" rIns="0" bIns="0" rtlCol="0" anchor="t"/>
          <a:lstStyle/>
          <a:p>
            <a:pPr>
              <a:lnSpc>
                <a:spcPts val="3600"/>
              </a:lnSpc>
            </a:pPr>
            <a:r>
              <a:rPr lang="ja-JP" altLang="en-US" sz="2800" dirty="0">
                <a:latin typeface="+mn-ea"/>
                <a:cs typeface="Sora Light" pitchFamily="34" charset="-120"/>
              </a:rPr>
              <a:t>・豊作などで供給量が増えると、</a:t>
            </a:r>
            <a:r>
              <a:rPr lang="ja-JP" altLang="en-US" sz="2800" b="1" dirty="0">
                <a:latin typeface="+mn-ea"/>
                <a:cs typeface="Sora Light" pitchFamily="34" charset="-120"/>
              </a:rPr>
              <a:t>右へ移動</a:t>
            </a:r>
            <a:endParaRPr lang="en-US" altLang="ja-JP" sz="2800" b="1" dirty="0">
              <a:latin typeface="+mn-ea"/>
              <a:cs typeface="Sora Light" pitchFamily="34" charset="-120"/>
            </a:endParaRPr>
          </a:p>
          <a:p>
            <a:pPr>
              <a:lnSpc>
                <a:spcPts val="3600"/>
              </a:lnSpc>
            </a:pPr>
            <a:r>
              <a:rPr lang="ja-JP" altLang="en-US" sz="2800" dirty="0">
                <a:latin typeface="+mn-ea"/>
                <a:cs typeface="Sora Light" pitchFamily="34" charset="-120"/>
              </a:rPr>
              <a:t>・不作などで供給量が減ると、</a:t>
            </a:r>
            <a:r>
              <a:rPr lang="ja-JP" altLang="en-US" sz="2800" b="1" dirty="0">
                <a:latin typeface="+mn-ea"/>
                <a:cs typeface="Sora Light" pitchFamily="34" charset="-120"/>
              </a:rPr>
              <a:t>左へ移動</a:t>
            </a:r>
          </a:p>
        </p:txBody>
      </p:sp>
    </p:spTree>
    <p:extLst>
      <p:ext uri="{BB962C8B-B14F-4D97-AF65-F5344CB8AC3E}">
        <p14:creationId xmlns:p14="http://schemas.microsoft.com/office/powerpoint/2010/main" val="41954285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414</TotalTime>
  <Words>815</Words>
  <Application>Microsoft Macintosh PowerPoint</Application>
  <PresentationFormat>ワイド画面</PresentationFormat>
  <Paragraphs>94</Paragraphs>
  <Slides>12</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Arial</vt:lpstr>
      <vt:lpstr>游ゴシック</vt:lpstr>
      <vt:lpstr>Calibri</vt:lpstr>
      <vt:lpstr>Wingdings</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ダブルウイング藤野</dc:creator>
  <cp:lastModifiedBy>作道 文恵</cp:lastModifiedBy>
  <cp:revision>15</cp:revision>
  <dcterms:created xsi:type="dcterms:W3CDTF">2025-06-30T05:55:52Z</dcterms:created>
  <dcterms:modified xsi:type="dcterms:W3CDTF">2026-02-10T10:44:29Z</dcterms:modified>
</cp:coreProperties>
</file>