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37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4" r:id="rId12"/>
    <p:sldId id="265" r:id="rId13"/>
    <p:sldId id="266" r:id="rId14"/>
    <p:sldId id="269" r:id="rId15"/>
    <p:sldId id="270" r:id="rId16"/>
    <p:sldId id="271" r:id="rId17"/>
    <p:sldId id="267" r:id="rId18"/>
    <p:sldId id="268" r:id="rId19"/>
    <p:sldId id="272" r:id="rId20"/>
    <p:sldId id="273" r:id="rId21"/>
    <p:sldId id="274" r:id="rId22"/>
    <p:sldId id="286" r:id="rId23"/>
    <p:sldId id="287" r:id="rId24"/>
    <p:sldId id="276" r:id="rId25"/>
    <p:sldId id="277" r:id="rId26"/>
    <p:sldId id="278" r:id="rId27"/>
    <p:sldId id="275" r:id="rId28"/>
    <p:sldId id="263" r:id="rId29"/>
    <p:sldId id="279" r:id="rId30"/>
    <p:sldId id="280" r:id="rId31"/>
    <p:sldId id="281" r:id="rId32"/>
    <p:sldId id="282" r:id="rId33"/>
    <p:sldId id="283" r:id="rId34"/>
    <p:sldId id="284" r:id="rId35"/>
    <p:sldId id="285" r:id="rId36"/>
  </p:sldIdLst>
  <p:sldSz cx="12192000" cy="6858000"/>
  <p:notesSz cx="7099300" cy="10234613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8CD"/>
    <a:srgbClr val="CDDE80"/>
    <a:srgbClr val="ECFFBF"/>
    <a:srgbClr val="7FDE80"/>
    <a:srgbClr val="7FEA80"/>
    <a:srgbClr val="A0EAA0"/>
    <a:srgbClr val="F7DAFF"/>
    <a:srgbClr val="7F94DC"/>
    <a:srgbClr val="D8D7F9"/>
    <a:srgbClr val="BFC1F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916"/>
    <p:restoredTop sz="94658"/>
  </p:normalViewPr>
  <p:slideViewPr>
    <p:cSldViewPr snapToGrid="0" snapToObjects="1">
      <p:cViewPr>
        <p:scale>
          <a:sx n="109" d="100"/>
          <a:sy n="109" d="100"/>
        </p:scale>
        <p:origin x="320" y="4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110" d="100"/>
          <a:sy n="110" d="100"/>
        </p:scale>
        <p:origin x="3584" y="17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viewProps" Target="viewProps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3508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4021294" y="0"/>
            <a:ext cx="3076363" cy="513508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fld id="{4A6795FF-E794-0F43-BB2B-91B1DDB518F0}" type="datetimeFigureOut">
              <a:rPr kumimoji="1" lang="ja-JP" altLang="en-US" smtClean="0"/>
              <a:t>2026/3/26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479425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8" tIns="49524" rIns="99048" bIns="49524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709930" y="4925407"/>
            <a:ext cx="5679440" cy="4029879"/>
          </a:xfrm>
          <a:prstGeom prst="rect">
            <a:avLst/>
          </a:prstGeom>
        </p:spPr>
        <p:txBody>
          <a:bodyPr vert="horz" lIns="99048" tIns="49524" rIns="99048" bIns="49524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9721107"/>
            <a:ext cx="3076363" cy="513507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4021294" y="9721107"/>
            <a:ext cx="3076363" cy="513507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930DB991-4017-AB4A-AE78-988B9869160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754709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0DB991-4017-AB4A-AE78-988B98691604}" type="slidenum">
              <a:rPr kumimoji="1" lang="ja-JP" altLang="en-US" smtClean="0"/>
              <a:t>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747676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0DB991-4017-AB4A-AE78-988B98691604}" type="slidenum">
              <a:rPr kumimoji="1" lang="ja-JP" altLang="en-US" smtClean="0"/>
              <a:t>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535733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3CC7087-EF7C-B447-8825-677B1E2E15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9E198B61-9EFA-F24B-B055-6FCB1321039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88288278-56C8-F648-90C0-1E16DCC40E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7C788-02C8-F94E-83CE-B89C84E27C2C}" type="datetimeFigureOut">
              <a:rPr kumimoji="1" lang="ja-JP" altLang="en-US" smtClean="0"/>
              <a:t>2026/3/26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918C9C68-7646-8D44-BBEC-AF1B0C36FC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4431C4C1-E27F-8143-A930-43FAA8759E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EC42AF-F11A-E845-AEFF-BCEBEB410F3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468844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3FB3B09-6509-644F-B281-B0BA7A2703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92A38DC4-C713-5549-A38D-584B9BCC43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977BE1FA-F3AD-B849-BC2D-6FBFCAF116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7C788-02C8-F94E-83CE-B89C84E27C2C}" type="datetimeFigureOut">
              <a:rPr kumimoji="1" lang="ja-JP" altLang="en-US" smtClean="0"/>
              <a:t>2026/3/26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D5669D2D-FF3E-1244-89AD-AB6AD5A0E7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F010D9FE-F116-124A-B8C8-D7684AF066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EC42AF-F11A-E845-AEFF-BCEBEB410F3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987479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131B8E3A-D2BF-B64A-99B4-A741DDB6691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18C326B6-3713-054A-AA56-40209F2447C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E52CC4B4-E33B-E549-96C1-69C73AE334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7C788-02C8-F94E-83CE-B89C84E27C2C}" type="datetimeFigureOut">
              <a:rPr kumimoji="1" lang="ja-JP" altLang="en-US" smtClean="0"/>
              <a:t>2026/3/26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E4BC0388-1E29-3A47-A06A-0406005948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6DDB1583-7341-D343-B729-6271782999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EC42AF-F11A-E845-AEFF-BCEBEB410F3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888202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18D0D90-3816-1847-9707-F0852235A1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F6E15901-CD77-C04F-9D23-774A38D430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3B47E2C9-7B9A-EA40-B02D-5B5F7DCF27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7C788-02C8-F94E-83CE-B89C84E27C2C}" type="datetimeFigureOut">
              <a:rPr kumimoji="1" lang="ja-JP" altLang="en-US" smtClean="0"/>
              <a:t>2026/3/26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6F78EF3D-EFA7-F34B-944C-463EE74BAB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451E0B5D-17B6-2E45-8CC4-1D0DF28257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EC42AF-F11A-E845-AEFF-BCEBEB410F3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36367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81A97A3-0555-9348-9DA6-AF5C8C74DF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F7AE2EDD-7F75-824E-AD05-8FD6A49ACE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2FD5AF8B-06D6-C94E-A124-25B61320B0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7C788-02C8-F94E-83CE-B89C84E27C2C}" type="datetimeFigureOut">
              <a:rPr kumimoji="1" lang="ja-JP" altLang="en-US" smtClean="0"/>
              <a:t>2026/3/26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6EF75A62-8767-2F44-8FB7-3DFBA0ABBF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2541643D-B1BA-BF4E-BC6F-44029691F4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EC42AF-F11A-E845-AEFF-BCEBEB410F3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940826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B719960-FCFB-C848-8A76-F3D3A8A629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6BCB7DAD-764C-3842-8A42-B37AA9E9F34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95C09CE2-BA4E-604D-842F-3E6BDDD599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B9E13322-04CD-304A-83E7-8DB87A6FFD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7C788-02C8-F94E-83CE-B89C84E27C2C}" type="datetimeFigureOut">
              <a:rPr kumimoji="1" lang="ja-JP" altLang="en-US" smtClean="0"/>
              <a:t>2026/3/26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0BAC8D29-F23A-5041-A128-4745ACAD0A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C106E7D8-B6CB-B64F-815F-90BADA6457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EC42AF-F11A-E845-AEFF-BCEBEB410F3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162073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6EA48CB-756C-C547-9BA4-AAC08A4804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1F3E7FCB-D523-C845-A761-BD02F1EC7F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A20446BC-4872-1C4C-AB55-D5B1E74518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DC02D8A8-6C24-8548-ACFF-0BD71315BD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469DA1AD-0300-1E44-B47F-69E76E761BA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CC392BC5-D9FC-5E4B-B485-CF9A2B9337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7C788-02C8-F94E-83CE-B89C84E27C2C}" type="datetimeFigureOut">
              <a:rPr kumimoji="1" lang="ja-JP" altLang="en-US" smtClean="0"/>
              <a:t>2026/3/26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56C9DA1B-1C2D-0A44-8270-47126F0848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7BAF0D62-595D-184F-BB9D-06968E9604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EC42AF-F11A-E845-AEFF-BCEBEB410F3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795378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B668362-31B8-954C-B933-C7A22C34EA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B29467D3-F553-6742-B9F1-6C117F65A6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7C788-02C8-F94E-83CE-B89C84E27C2C}" type="datetimeFigureOut">
              <a:rPr kumimoji="1" lang="ja-JP" altLang="en-US" smtClean="0"/>
              <a:t>2026/3/26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8A34A179-E004-5E4E-9C15-3ED0275CB4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A45C6926-2B72-534B-88B3-C12CB4A322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EC42AF-F11A-E845-AEFF-BCEBEB410F3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854693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7E4C9CD2-F472-6C4D-86D7-C52EC6453B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7C788-02C8-F94E-83CE-B89C84E27C2C}" type="datetimeFigureOut">
              <a:rPr kumimoji="1" lang="ja-JP" altLang="en-US" smtClean="0"/>
              <a:t>2026/3/26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7E92889D-916E-DE45-99A0-639D198DFB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F485041F-653A-2843-B1B7-89360ABBDA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EC42AF-F11A-E845-AEFF-BCEBEB410F3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556610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40A152B-DB54-C244-9867-EE5C72939B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F0624DDD-0342-F04D-8059-A907D2E73B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52A02BE4-FA3C-FB49-A399-38296C508C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F5486654-421D-4546-A948-E1B7C06990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7C788-02C8-F94E-83CE-B89C84E27C2C}" type="datetimeFigureOut">
              <a:rPr kumimoji="1" lang="ja-JP" altLang="en-US" smtClean="0"/>
              <a:t>2026/3/26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96252714-EC04-2F4E-B2B7-D5C8ABCA79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BFCBC0E6-5A46-8546-B589-71BDCB4F4B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EC42AF-F11A-E845-AEFF-BCEBEB410F3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769459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5EE6CE8-66BC-E240-9634-DEA074A488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B1A2542E-2E7A-FA44-A935-9DD7BAC87BB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405C00E5-77EF-3D4D-AF72-7A06C3936E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F8796BDF-A51A-1240-8342-0DFC954885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7C788-02C8-F94E-83CE-B89C84E27C2C}" type="datetimeFigureOut">
              <a:rPr kumimoji="1" lang="ja-JP" altLang="en-US" smtClean="0"/>
              <a:t>2026/3/26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9094B68A-D8E4-8F4D-850D-DC1EECEC7B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C49A8705-6A2B-BB46-9E5F-FC5A645709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EC42AF-F11A-E845-AEFF-BCEBEB410F3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103412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AF8182D7-6BA6-D948-B9C8-E4D9EE90AA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7E4520D6-285B-834C-802B-E1BA8BCF16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6683A891-66A2-C741-8D0B-9DCA66F7A8D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47C788-02C8-F94E-83CE-B89C84E27C2C}" type="datetimeFigureOut">
              <a:rPr kumimoji="1" lang="ja-JP" altLang="en-US" smtClean="0"/>
              <a:t>2026/3/26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A0082A5E-2868-A54D-970F-4895729B2C6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BAA69A26-3B1E-044A-864A-BFE588B8570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EC42AF-F11A-E845-AEFF-BCEBEB410F3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947128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6D480C49-9893-7E48-8376-A644DBB789DC}"/>
              </a:ext>
            </a:extLst>
          </p:cNvPr>
          <p:cNvSpPr txBox="1"/>
          <p:nvPr/>
        </p:nvSpPr>
        <p:spPr>
          <a:xfrm>
            <a:off x="3846898" y="2611391"/>
            <a:ext cx="4238863" cy="984885"/>
          </a:xfrm>
          <a:prstGeom prst="rect">
            <a:avLst/>
          </a:prstGeom>
          <a:noFill/>
          <a:effectLst>
            <a:reflection blurRad="62011" stA="25000" endPos="90000" dir="5400000" sy="-100000" algn="bl" rotWithShape="0"/>
          </a:effectLst>
        </p:spPr>
        <p:txBody>
          <a:bodyPr wrap="square" lIns="0" tIns="0" rIns="0" bIns="0" rtlCol="0" anchor="t" anchorCtr="0">
            <a:spAutoFit/>
          </a:bodyPr>
          <a:lstStyle/>
          <a:p>
            <a:pPr algn="ctr"/>
            <a:r>
              <a:rPr lang="ja-JP" altLang="en-US" sz="6400" b="1">
                <a:solidFill>
                  <a:schemeClr val="accent2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保 育</a:t>
            </a:r>
            <a:endParaRPr kumimoji="1" lang="ja-JP" altLang="en-US" sz="6400" b="1">
              <a:solidFill>
                <a:schemeClr val="accent2"/>
              </a:solidFill>
              <a:latin typeface="MS Gothic" panose="020B0609070205080204" pitchFamily="49" charset="-128"/>
              <a:ea typeface="MS Gothic" panose="020B0609070205080204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646517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CAA9F37D-E220-2F4E-98E1-1504C2697AA6}"/>
              </a:ext>
            </a:extLst>
          </p:cNvPr>
          <p:cNvSpPr txBox="1"/>
          <p:nvPr/>
        </p:nvSpPr>
        <p:spPr>
          <a:xfrm>
            <a:off x="720000" y="360000"/>
            <a:ext cx="10800000" cy="523220"/>
          </a:xfrm>
          <a:prstGeom prst="rect">
            <a:avLst/>
          </a:prstGeom>
          <a:noFill/>
          <a:effectLst/>
        </p:spPr>
        <p:txBody>
          <a:bodyPr wrap="square" rtlCol="0" anchor="t" anchorCtr="0">
            <a:spAutoFit/>
          </a:bodyPr>
          <a:lstStyle/>
          <a:p>
            <a:r>
              <a:rPr lang="ja-JP" altLang="en-US" sz="2800">
                <a:solidFill>
                  <a:schemeClr val="accent5">
                    <a:lumMod val="75000"/>
                  </a:schemeClr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●</a:t>
            </a:r>
            <a:r>
              <a:rPr lang="ja-JP" altLang="en-US" sz="2800">
                <a:latin typeface="MS Gothic" panose="020B0609070205080204" pitchFamily="49" charset="-128"/>
                <a:ea typeface="MS Gothic" panose="020B0609070205080204" pitchFamily="49" charset="-128"/>
              </a:rPr>
              <a:t>原始反射とは？</a:t>
            </a:r>
            <a:endParaRPr kumimoji="1" lang="ja-JP" altLang="en-US" sz="2800" dirty="0">
              <a:latin typeface="MS Gothic" panose="020B0609070205080204" pitchFamily="49" charset="-128"/>
              <a:ea typeface="MS Gothic" panose="020B0609070205080204" pitchFamily="49" charset="-128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79D86D05-8094-DF47-B934-E31AC436CAC9}"/>
              </a:ext>
            </a:extLst>
          </p:cNvPr>
          <p:cNvSpPr txBox="1"/>
          <p:nvPr/>
        </p:nvSpPr>
        <p:spPr>
          <a:xfrm>
            <a:off x="720000" y="1080000"/>
            <a:ext cx="10752000" cy="1107996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ja-JP" altLang="en-US" sz="3600">
                <a:latin typeface="MS Gothic" panose="020B0609070205080204" pitchFamily="49" charset="-128"/>
                <a:ea typeface="MS Gothic" panose="020B0609070205080204" pitchFamily="49" charset="-128"/>
              </a:rPr>
              <a:t>新生児期は、ある特定の刺激に対して、決まった行動を起こすが、しばらくするとあらわれなくなる。</a:t>
            </a:r>
            <a:endParaRPr kumimoji="1" lang="ja-JP" altLang="en-US" sz="2800">
              <a:solidFill>
                <a:srgbClr val="FF0000"/>
              </a:solidFill>
              <a:latin typeface="MS Gothic" panose="020B0609070205080204" pitchFamily="49" charset="-128"/>
              <a:ea typeface="MS Gothic" panose="020B0609070205080204" pitchFamily="49" charset="-128"/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04B0C29F-322F-BF49-B5B9-E8DBDAC013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6741" y="2454441"/>
            <a:ext cx="7198518" cy="3652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07861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赤ちゃんの手&#10;&#10;中程度の精度で自動的に生成された説明">
            <a:extLst>
              <a:ext uri="{FF2B5EF4-FFF2-40B4-BE49-F238E27FC236}">
                <a16:creationId xmlns:a16="http://schemas.microsoft.com/office/drawing/2014/main" id="{6FDE14D7-7F7F-024B-ADC6-F1280E4642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9998" y="756000"/>
            <a:ext cx="5149654" cy="3420000"/>
          </a:xfrm>
          <a:prstGeom prst="rect">
            <a:avLst/>
          </a:prstGeom>
        </p:spPr>
      </p:pic>
      <p:pic>
        <p:nvPicPr>
          <p:cNvPr id="5" name="図 4" descr="ベッドの上で寝ている女性&#10;&#10;自動的に生成された説明">
            <a:extLst>
              <a:ext uri="{FF2B5EF4-FFF2-40B4-BE49-F238E27FC236}">
                <a16:creationId xmlns:a16="http://schemas.microsoft.com/office/drawing/2014/main" id="{919EFAD1-AD66-5B4D-9BDB-45D01B9E97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1600" y="2520000"/>
            <a:ext cx="5149656" cy="3420000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DEB265AF-344B-3341-A141-8D376CE28BC7}"/>
              </a:ext>
            </a:extLst>
          </p:cNvPr>
          <p:cNvSpPr txBox="1"/>
          <p:nvPr/>
        </p:nvSpPr>
        <p:spPr>
          <a:xfrm>
            <a:off x="719998" y="4230000"/>
            <a:ext cx="2504463" cy="430887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ja-JP" altLang="en-US" sz="2800">
                <a:solidFill>
                  <a:schemeClr val="accent5">
                    <a:lumMod val="75000"/>
                  </a:schemeClr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▲</a:t>
            </a:r>
            <a:r>
              <a:rPr lang="ja-JP" altLang="en-US" sz="2800">
                <a:latin typeface="MS Gothic" panose="020B0609070205080204" pitchFamily="49" charset="-128"/>
                <a:ea typeface="MS Gothic" panose="020B0609070205080204" pitchFamily="49" charset="-128"/>
              </a:rPr>
              <a:t>把握反射</a:t>
            </a:r>
            <a:endParaRPr kumimoji="1" lang="ja-JP" altLang="en-US" sz="2800">
              <a:solidFill>
                <a:srgbClr val="FF0000"/>
              </a:solidFill>
              <a:latin typeface="MS Gothic" panose="020B0609070205080204" pitchFamily="49" charset="-128"/>
              <a:ea typeface="MS Gothic" panose="020B0609070205080204" pitchFamily="49" charset="-128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93B1AA30-6C15-3E4F-BA96-93BB5E6B1CE3}"/>
              </a:ext>
            </a:extLst>
          </p:cNvPr>
          <p:cNvSpPr txBox="1"/>
          <p:nvPr/>
        </p:nvSpPr>
        <p:spPr>
          <a:xfrm>
            <a:off x="6321600" y="1996613"/>
            <a:ext cx="2504463" cy="430887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ja-JP" altLang="en-US" sz="2800">
                <a:solidFill>
                  <a:schemeClr val="accent5">
                    <a:lumMod val="75000"/>
                  </a:schemeClr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▼</a:t>
            </a:r>
            <a:r>
              <a:rPr lang="ja-JP" altLang="en-US" sz="2800">
                <a:latin typeface="MS Gothic" panose="020B0609070205080204" pitchFamily="49" charset="-128"/>
                <a:ea typeface="MS Gothic" panose="020B0609070205080204" pitchFamily="49" charset="-128"/>
              </a:rPr>
              <a:t>モロー反射</a:t>
            </a:r>
            <a:endParaRPr kumimoji="1" lang="ja-JP" altLang="en-US" sz="2800">
              <a:solidFill>
                <a:srgbClr val="FF0000"/>
              </a:solidFill>
              <a:latin typeface="MS Gothic" panose="020B0609070205080204" pitchFamily="49" charset="-128"/>
              <a:ea typeface="MS Gothic" panose="020B0609070205080204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196188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DAB26E14-3A4A-CB44-A932-8949A20CBE6E}"/>
              </a:ext>
            </a:extLst>
          </p:cNvPr>
          <p:cNvSpPr txBox="1"/>
          <p:nvPr/>
        </p:nvSpPr>
        <p:spPr>
          <a:xfrm>
            <a:off x="720000" y="360000"/>
            <a:ext cx="10800000" cy="523220"/>
          </a:xfrm>
          <a:prstGeom prst="rect">
            <a:avLst/>
          </a:prstGeom>
          <a:noFill/>
          <a:effectLst/>
        </p:spPr>
        <p:txBody>
          <a:bodyPr wrap="square" rtlCol="0" anchor="t" anchorCtr="0">
            <a:spAutoFit/>
          </a:bodyPr>
          <a:lstStyle/>
          <a:p>
            <a:r>
              <a:rPr lang="ja-JP" altLang="en-US" sz="2800" dirty="0">
                <a:solidFill>
                  <a:schemeClr val="accent5">
                    <a:lumMod val="75000"/>
                  </a:schemeClr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●</a:t>
            </a:r>
            <a:r>
              <a:rPr lang="ja-JP" altLang="en-US" sz="2800" dirty="0">
                <a:latin typeface="MS Gothic" panose="020B0609070205080204" pitchFamily="49" charset="-128"/>
                <a:ea typeface="MS Gothic" panose="020B0609070205080204" pitchFamily="49" charset="-128"/>
              </a:rPr>
              <a:t>生理的微笑</a:t>
            </a:r>
            <a:endParaRPr kumimoji="1" lang="ja-JP" altLang="en-US" sz="2800" dirty="0">
              <a:latin typeface="MS Gothic" panose="020B0609070205080204" pitchFamily="49" charset="-128"/>
              <a:ea typeface="MS Gothic" panose="020B0609070205080204" pitchFamily="49" charset="-128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BE72FE07-865E-9644-A882-3BB7D2B6C821}"/>
              </a:ext>
            </a:extLst>
          </p:cNvPr>
          <p:cNvSpPr txBox="1"/>
          <p:nvPr/>
        </p:nvSpPr>
        <p:spPr>
          <a:xfrm>
            <a:off x="7315200" y="1080000"/>
            <a:ext cx="4156800" cy="4985980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ja-JP" altLang="en-US" sz="3600" dirty="0">
                <a:latin typeface="MS Gothic" panose="020B0609070205080204" pitchFamily="49" charset="-128"/>
                <a:ea typeface="MS Gothic" panose="020B0609070205080204" pitchFamily="49" charset="-128"/>
              </a:rPr>
              <a:t>眠っている新生児が時折見せる微笑み（ほほえみ）を、</a:t>
            </a:r>
            <a:r>
              <a:rPr lang="ja-JP" altLang="en-US" sz="3600" dirty="0">
                <a:solidFill>
                  <a:srgbClr val="0070C0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生理的微笑</a:t>
            </a:r>
            <a:r>
              <a:rPr lang="ja-JP" altLang="en-US" sz="3600" dirty="0">
                <a:latin typeface="MS Gothic" panose="020B0609070205080204" pitchFamily="49" charset="-128"/>
                <a:ea typeface="MS Gothic" panose="020B0609070205080204" pitchFamily="49" charset="-128"/>
              </a:rPr>
              <a:t>という。まわりの人から「子育てしたい」という気持ちを引き出すために起こるといわれている。</a:t>
            </a:r>
            <a:endParaRPr kumimoji="1" lang="ja-JP" altLang="en-US" sz="2800" dirty="0">
              <a:solidFill>
                <a:srgbClr val="FF0000"/>
              </a:solidFill>
              <a:latin typeface="MS Gothic" panose="020B0609070205080204" pitchFamily="49" charset="-128"/>
              <a:ea typeface="MS Gothic" panose="020B0609070205080204" pitchFamily="49" charset="-128"/>
            </a:endParaRPr>
          </a:p>
        </p:txBody>
      </p:sp>
      <p:pic>
        <p:nvPicPr>
          <p:cNvPr id="5" name="図 4" descr="口を開けている赤ちゃん&#10;&#10;自動的に生成された説明">
            <a:extLst>
              <a:ext uri="{FF2B5EF4-FFF2-40B4-BE49-F238E27FC236}">
                <a16:creationId xmlns:a16="http://schemas.microsoft.com/office/drawing/2014/main" id="{99E1B709-2B07-5643-974A-8F5FA43F219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0000" y="1224378"/>
            <a:ext cx="6284128" cy="4704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65046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8F8896AE-C0B8-854A-9B76-7D1D00125B2F}"/>
              </a:ext>
            </a:extLst>
          </p:cNvPr>
          <p:cNvSpPr txBox="1"/>
          <p:nvPr/>
        </p:nvSpPr>
        <p:spPr>
          <a:xfrm>
            <a:off x="720000" y="360000"/>
            <a:ext cx="10800000" cy="523220"/>
          </a:xfrm>
          <a:prstGeom prst="rect">
            <a:avLst/>
          </a:prstGeom>
          <a:noFill/>
          <a:effectLst/>
        </p:spPr>
        <p:txBody>
          <a:bodyPr wrap="square" rtlCol="0" anchor="t" anchorCtr="0">
            <a:spAutoFit/>
          </a:bodyPr>
          <a:lstStyle/>
          <a:p>
            <a:r>
              <a:rPr lang="ja-JP" altLang="en-US" sz="2800">
                <a:solidFill>
                  <a:schemeClr val="accent5">
                    <a:lumMod val="75000"/>
                  </a:schemeClr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●</a:t>
            </a:r>
            <a:r>
              <a:rPr lang="ja-JP" altLang="en-US" sz="2800">
                <a:latin typeface="MS Gothic" panose="020B0609070205080204" pitchFamily="49" charset="-128"/>
                <a:ea typeface="MS Gothic" panose="020B0609070205080204" pitchFamily="49" charset="-128"/>
              </a:rPr>
              <a:t>成長と頭身の変化</a:t>
            </a:r>
            <a:endParaRPr kumimoji="1" lang="ja-JP" altLang="en-US" sz="2800" dirty="0">
              <a:latin typeface="MS Gothic" panose="020B0609070205080204" pitchFamily="49" charset="-128"/>
              <a:ea typeface="MS Gothic" panose="020B0609070205080204" pitchFamily="49" charset="-128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0BC25A61-E45F-A648-A496-1BBF10DAD63E}"/>
              </a:ext>
            </a:extLst>
          </p:cNvPr>
          <p:cNvSpPr txBox="1"/>
          <p:nvPr/>
        </p:nvSpPr>
        <p:spPr>
          <a:xfrm>
            <a:off x="7546206" y="1541037"/>
            <a:ext cx="3925793" cy="3877985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ja-JP" altLang="en-US" sz="3600" dirty="0">
                <a:latin typeface="MS Gothic" panose="020B0609070205080204" pitchFamily="49" charset="-128"/>
                <a:ea typeface="MS Gothic" panose="020B0609070205080204" pitchFamily="49" charset="-128"/>
              </a:rPr>
              <a:t>出生時は、身長に占める頭部の割合が</a:t>
            </a:r>
            <a:r>
              <a:rPr lang="en-US" altLang="ja-JP" sz="3600" dirty="0">
                <a:latin typeface="MS Gothic" panose="020B0609070205080204" pitchFamily="49" charset="-128"/>
                <a:ea typeface="MS Gothic" panose="020B0609070205080204" pitchFamily="49" charset="-128"/>
              </a:rPr>
              <a:t>4</a:t>
            </a:r>
            <a:r>
              <a:rPr lang="ja-JP" altLang="en-US" sz="3600" dirty="0">
                <a:latin typeface="MS Gothic" panose="020B0609070205080204" pitchFamily="49" charset="-128"/>
                <a:ea typeface="MS Gothic" panose="020B0609070205080204" pitchFamily="49" charset="-128"/>
              </a:rPr>
              <a:t>分の</a:t>
            </a:r>
            <a:r>
              <a:rPr lang="en-US" altLang="ja-JP" sz="3600" dirty="0">
                <a:latin typeface="MS Gothic" panose="020B0609070205080204" pitchFamily="49" charset="-128"/>
                <a:ea typeface="MS Gothic" panose="020B0609070205080204" pitchFamily="49" charset="-128"/>
              </a:rPr>
              <a:t>1</a:t>
            </a:r>
            <a:r>
              <a:rPr lang="ja-JP" altLang="en-US" sz="3600" dirty="0">
                <a:latin typeface="MS Gothic" panose="020B0609070205080204" pitchFamily="49" charset="-128"/>
                <a:ea typeface="MS Gothic" panose="020B0609070205080204" pitchFamily="49" charset="-128"/>
              </a:rPr>
              <a:t>（</a:t>
            </a:r>
            <a:r>
              <a:rPr lang="en-US" altLang="ja-JP" sz="3600" dirty="0">
                <a:solidFill>
                  <a:srgbClr val="0070C0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4</a:t>
            </a:r>
            <a:r>
              <a:rPr lang="ja-JP" altLang="en-US" sz="3600" dirty="0">
                <a:solidFill>
                  <a:srgbClr val="0070C0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頭身</a:t>
            </a:r>
            <a:r>
              <a:rPr lang="ja-JP" altLang="en-US" sz="3600" dirty="0">
                <a:latin typeface="MS Gothic" panose="020B0609070205080204" pitchFamily="49" charset="-128"/>
                <a:ea typeface="MS Gothic" panose="020B0609070205080204" pitchFamily="49" charset="-128"/>
              </a:rPr>
              <a:t>）であるが、</a:t>
            </a:r>
            <a:r>
              <a:rPr lang="en-US" altLang="ja-JP" sz="3600" dirty="0">
                <a:latin typeface="MS Gothic" panose="020B0609070205080204" pitchFamily="49" charset="-128"/>
                <a:ea typeface="MS Gothic" panose="020B0609070205080204" pitchFamily="49" charset="-128"/>
              </a:rPr>
              <a:t>2</a:t>
            </a:r>
            <a:r>
              <a:rPr lang="ja-JP" altLang="en-US" sz="3600" dirty="0">
                <a:latin typeface="MS Gothic" panose="020B0609070205080204" pitchFamily="49" charset="-128"/>
                <a:ea typeface="MS Gothic" panose="020B0609070205080204" pitchFamily="49" charset="-128"/>
              </a:rPr>
              <a:t>歳頃になると</a:t>
            </a:r>
            <a:r>
              <a:rPr lang="en-US" altLang="ja-JP" sz="3600" dirty="0">
                <a:solidFill>
                  <a:srgbClr val="0070C0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5</a:t>
            </a:r>
            <a:r>
              <a:rPr lang="ja-JP" altLang="en-US" sz="3600" dirty="0">
                <a:solidFill>
                  <a:srgbClr val="0070C0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頭身</a:t>
            </a:r>
            <a:r>
              <a:rPr lang="ja-JP" altLang="en-US" sz="3600" dirty="0">
                <a:latin typeface="MS Gothic" panose="020B0609070205080204" pitchFamily="49" charset="-128"/>
                <a:ea typeface="MS Gothic" panose="020B0609070205080204" pitchFamily="49" charset="-128"/>
              </a:rPr>
              <a:t>となり、成人では</a:t>
            </a:r>
            <a:r>
              <a:rPr lang="en-US" altLang="ja-JP" sz="3600" dirty="0">
                <a:solidFill>
                  <a:srgbClr val="0070C0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7</a:t>
            </a:r>
            <a:r>
              <a:rPr lang="ja-JP" altLang="en-US" sz="3600" dirty="0">
                <a:solidFill>
                  <a:srgbClr val="0070C0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～</a:t>
            </a:r>
            <a:r>
              <a:rPr lang="en-US" altLang="ja-JP" sz="3600" dirty="0">
                <a:solidFill>
                  <a:srgbClr val="0070C0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8</a:t>
            </a:r>
            <a:r>
              <a:rPr lang="ja-JP" altLang="en-US" sz="3600" dirty="0">
                <a:solidFill>
                  <a:srgbClr val="0070C0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頭身</a:t>
            </a:r>
            <a:r>
              <a:rPr lang="ja-JP" altLang="en-US" sz="3600" dirty="0">
                <a:latin typeface="MS Gothic" panose="020B0609070205080204" pitchFamily="49" charset="-128"/>
                <a:ea typeface="MS Gothic" panose="020B0609070205080204" pitchFamily="49" charset="-128"/>
              </a:rPr>
              <a:t>となる。</a:t>
            </a:r>
            <a:endParaRPr kumimoji="1" lang="ja-JP" altLang="en-US" sz="2800" dirty="0">
              <a:solidFill>
                <a:srgbClr val="FF0000"/>
              </a:solidFill>
              <a:latin typeface="MS Gothic" panose="020B0609070205080204" pitchFamily="49" charset="-128"/>
              <a:ea typeface="MS Gothic" panose="020B0609070205080204" pitchFamily="49" charset="-128"/>
            </a:endParaRPr>
          </a:p>
        </p:txBody>
      </p:sp>
      <p:pic>
        <p:nvPicPr>
          <p:cNvPr id="6" name="図 5" descr="障子, 建物 が含まれている画像&#10;&#10;自動的に生成された説明">
            <a:extLst>
              <a:ext uri="{FF2B5EF4-FFF2-40B4-BE49-F238E27FC236}">
                <a16:creationId xmlns:a16="http://schemas.microsoft.com/office/drawing/2014/main" id="{614BE0ED-8514-0E44-981F-9D173698AB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9999" y="1522760"/>
            <a:ext cx="6420691" cy="3982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1059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172DC68A-6F19-6E4F-897C-AD6AFC622D28}"/>
              </a:ext>
            </a:extLst>
          </p:cNvPr>
          <p:cNvSpPr txBox="1"/>
          <p:nvPr/>
        </p:nvSpPr>
        <p:spPr>
          <a:xfrm>
            <a:off x="720000" y="360000"/>
            <a:ext cx="10800000" cy="523220"/>
          </a:xfrm>
          <a:prstGeom prst="rect">
            <a:avLst/>
          </a:prstGeom>
          <a:noFill/>
          <a:effectLst/>
        </p:spPr>
        <p:txBody>
          <a:bodyPr wrap="square" rtlCol="0" anchor="t" anchorCtr="0">
            <a:spAutoFit/>
          </a:bodyPr>
          <a:lstStyle/>
          <a:p>
            <a:r>
              <a:rPr lang="ja-JP" altLang="en-US" sz="2800" dirty="0">
                <a:solidFill>
                  <a:schemeClr val="accent5">
                    <a:lumMod val="75000"/>
                  </a:schemeClr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●</a:t>
            </a:r>
            <a:r>
              <a:rPr lang="ja-JP" altLang="en-US" sz="2800" dirty="0">
                <a:latin typeface="MS Gothic" panose="020B0609070205080204" pitchFamily="49" charset="-128"/>
                <a:ea typeface="MS Gothic" panose="020B0609070205080204" pitchFamily="49" charset="-128"/>
              </a:rPr>
              <a:t>歯の生え方</a:t>
            </a:r>
            <a:endParaRPr kumimoji="1" lang="ja-JP" altLang="en-US" sz="2800" dirty="0">
              <a:latin typeface="MS Gothic" panose="020B0609070205080204" pitchFamily="49" charset="-128"/>
              <a:ea typeface="MS Gothic" panose="020B0609070205080204" pitchFamily="49" charset="-128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46318352-1B23-4542-860C-CF841484B5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6678" y="1088087"/>
            <a:ext cx="6798644" cy="4999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20122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E2BA52AB-333A-C045-8543-7564A0B6D6D2}"/>
              </a:ext>
            </a:extLst>
          </p:cNvPr>
          <p:cNvSpPr txBox="1"/>
          <p:nvPr/>
        </p:nvSpPr>
        <p:spPr>
          <a:xfrm>
            <a:off x="720000" y="1080000"/>
            <a:ext cx="10752000" cy="4201150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ja-JP" altLang="en-US" sz="4800" dirty="0">
                <a:latin typeface="MS Gothic" panose="020B0609070205080204" pitchFamily="49" charset="-128"/>
                <a:ea typeface="MS Gothic" panose="020B0609070205080204" pitchFamily="49" charset="-128"/>
              </a:rPr>
              <a:t>新生児は歯が生えていないが、生後</a:t>
            </a:r>
            <a:r>
              <a:rPr lang="en-US" altLang="ja-JP" sz="4800" dirty="0">
                <a:latin typeface="MS Gothic" panose="020B0609070205080204" pitchFamily="49" charset="-128"/>
                <a:ea typeface="MS Gothic" panose="020B0609070205080204" pitchFamily="49" charset="-128"/>
              </a:rPr>
              <a:t>6</a:t>
            </a:r>
            <a:r>
              <a:rPr lang="ja-JP" altLang="en-US" sz="4800" dirty="0">
                <a:latin typeface="MS Gothic" panose="020B0609070205080204" pitchFamily="49" charset="-128"/>
                <a:ea typeface="MS Gothic" panose="020B0609070205080204" pitchFamily="49" charset="-128"/>
              </a:rPr>
              <a:t>か月頃から</a:t>
            </a:r>
            <a:r>
              <a:rPr lang="en-US" altLang="ja-JP" sz="4800" dirty="0">
                <a:latin typeface="MS Gothic" panose="020B0609070205080204" pitchFamily="49" charset="-128"/>
                <a:ea typeface="MS Gothic" panose="020B0609070205080204" pitchFamily="49" charset="-128"/>
              </a:rPr>
              <a:t> </a:t>
            </a:r>
            <a:r>
              <a:rPr lang="ja-JP" altLang="en-US" sz="4800" dirty="0">
                <a:solidFill>
                  <a:srgbClr val="FF0000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乳歯</a:t>
            </a:r>
            <a:r>
              <a:rPr lang="en-US" altLang="ja-JP" sz="4800" dirty="0">
                <a:latin typeface="MS Gothic" panose="020B0609070205080204" pitchFamily="49" charset="-128"/>
                <a:ea typeface="MS Gothic" panose="020B0609070205080204" pitchFamily="49" charset="-128"/>
              </a:rPr>
              <a:t> </a:t>
            </a:r>
            <a:r>
              <a:rPr lang="ja-JP" altLang="en-US" sz="4800" dirty="0">
                <a:latin typeface="MS Gothic" panose="020B0609070205080204" pitchFamily="49" charset="-128"/>
                <a:ea typeface="MS Gothic" panose="020B0609070205080204" pitchFamily="49" charset="-128"/>
              </a:rPr>
              <a:t>が生え始め、</a:t>
            </a:r>
            <a:r>
              <a:rPr lang="en-US" altLang="ja-JP" sz="4800" dirty="0">
                <a:latin typeface="MS Gothic" panose="020B0609070205080204" pitchFamily="49" charset="-128"/>
                <a:ea typeface="MS Gothic" panose="020B0609070205080204" pitchFamily="49" charset="-128"/>
              </a:rPr>
              <a:t>2</a:t>
            </a:r>
            <a:r>
              <a:rPr lang="ja-JP" altLang="en-US" sz="4800" dirty="0">
                <a:latin typeface="MS Gothic" panose="020B0609070205080204" pitchFamily="49" charset="-128"/>
                <a:ea typeface="MS Gothic" panose="020B0609070205080204" pitchFamily="49" charset="-128"/>
              </a:rPr>
              <a:t>～</a:t>
            </a:r>
            <a:r>
              <a:rPr lang="en-US" altLang="ja-JP" sz="4800" dirty="0">
                <a:latin typeface="MS Gothic" panose="020B0609070205080204" pitchFamily="49" charset="-128"/>
                <a:ea typeface="MS Gothic" panose="020B0609070205080204" pitchFamily="49" charset="-128"/>
              </a:rPr>
              <a:t>3</a:t>
            </a:r>
            <a:r>
              <a:rPr lang="ja-JP" altLang="en-US" sz="4800" dirty="0">
                <a:latin typeface="MS Gothic" panose="020B0609070205080204" pitchFamily="49" charset="-128"/>
                <a:ea typeface="MS Gothic" panose="020B0609070205080204" pitchFamily="49" charset="-128"/>
              </a:rPr>
              <a:t>歳頃までに</a:t>
            </a:r>
            <a:r>
              <a:rPr lang="en-US" altLang="ja-JP" sz="4800" dirty="0">
                <a:latin typeface="MS Gothic" panose="020B0609070205080204" pitchFamily="49" charset="-128"/>
                <a:ea typeface="MS Gothic" panose="020B0609070205080204" pitchFamily="49" charset="-128"/>
              </a:rPr>
              <a:t>20</a:t>
            </a:r>
            <a:r>
              <a:rPr lang="ja-JP" altLang="en-US" sz="4800" dirty="0">
                <a:latin typeface="MS Gothic" panose="020B0609070205080204" pitchFamily="49" charset="-128"/>
                <a:ea typeface="MS Gothic" panose="020B0609070205080204" pitchFamily="49" charset="-128"/>
              </a:rPr>
              <a:t>本が生えそろう。</a:t>
            </a:r>
            <a:r>
              <a:rPr lang="en-US" altLang="ja-JP" sz="4800" dirty="0">
                <a:latin typeface="MS Gothic" panose="020B0609070205080204" pitchFamily="49" charset="-128"/>
                <a:ea typeface="MS Gothic" panose="020B0609070205080204" pitchFamily="49" charset="-128"/>
              </a:rPr>
              <a:t>6</a:t>
            </a:r>
            <a:r>
              <a:rPr lang="ja-JP" altLang="en-US" sz="4800" dirty="0">
                <a:latin typeface="MS Gothic" panose="020B0609070205080204" pitchFamily="49" charset="-128"/>
                <a:ea typeface="MS Gothic" panose="020B0609070205080204" pitchFamily="49" charset="-128"/>
              </a:rPr>
              <a:t>歳頃から乳歯は</a:t>
            </a:r>
            <a:r>
              <a:rPr lang="en-US" altLang="ja-JP" sz="4800" dirty="0">
                <a:latin typeface="MS Gothic" panose="020B0609070205080204" pitchFamily="49" charset="-128"/>
                <a:ea typeface="MS Gothic" panose="020B0609070205080204" pitchFamily="49" charset="-128"/>
              </a:rPr>
              <a:t> </a:t>
            </a:r>
            <a:r>
              <a:rPr lang="ja-JP" altLang="en-US" sz="4800" dirty="0">
                <a:solidFill>
                  <a:srgbClr val="FF0000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永久歯</a:t>
            </a:r>
            <a:r>
              <a:rPr lang="en-US" altLang="ja-JP" sz="4800" dirty="0">
                <a:latin typeface="MS Gothic" panose="020B0609070205080204" pitchFamily="49" charset="-128"/>
                <a:ea typeface="MS Gothic" panose="020B0609070205080204" pitchFamily="49" charset="-128"/>
              </a:rPr>
              <a:t> </a:t>
            </a:r>
            <a:r>
              <a:rPr lang="ja-JP" altLang="en-US" sz="4800" dirty="0">
                <a:latin typeface="MS Gothic" panose="020B0609070205080204" pitchFamily="49" charset="-128"/>
                <a:ea typeface="MS Gothic" panose="020B0609070205080204" pitchFamily="49" charset="-128"/>
              </a:rPr>
              <a:t>に生え変わり、</a:t>
            </a:r>
            <a:r>
              <a:rPr lang="en-US" altLang="ja-JP" sz="4800" dirty="0">
                <a:latin typeface="MS Gothic" panose="020B0609070205080204" pitchFamily="49" charset="-128"/>
                <a:ea typeface="MS Gothic" panose="020B0609070205080204" pitchFamily="49" charset="-128"/>
              </a:rPr>
              <a:t>14</a:t>
            </a:r>
            <a:r>
              <a:rPr lang="ja-JP" altLang="en-US" sz="4800" dirty="0">
                <a:latin typeface="MS Gothic" panose="020B0609070205080204" pitchFamily="49" charset="-128"/>
                <a:ea typeface="MS Gothic" panose="020B0609070205080204" pitchFamily="49" charset="-128"/>
              </a:rPr>
              <a:t>歳くらいまでに</a:t>
            </a:r>
            <a:r>
              <a:rPr lang="en-US" altLang="ja-JP" sz="4800" dirty="0">
                <a:latin typeface="MS Gothic" panose="020B0609070205080204" pitchFamily="49" charset="-128"/>
                <a:ea typeface="MS Gothic" panose="020B0609070205080204" pitchFamily="49" charset="-128"/>
              </a:rPr>
              <a:t>32</a:t>
            </a:r>
            <a:r>
              <a:rPr lang="ja-JP" altLang="en-US" sz="4800" dirty="0">
                <a:latin typeface="MS Gothic" panose="020B0609070205080204" pitchFamily="49" charset="-128"/>
                <a:ea typeface="MS Gothic" panose="020B0609070205080204" pitchFamily="49" charset="-128"/>
              </a:rPr>
              <a:t>本すべてが生えそろう。</a:t>
            </a:r>
          </a:p>
          <a:p>
            <a:pPr>
              <a:spcBef>
                <a:spcPts val="600"/>
              </a:spcBef>
            </a:pPr>
            <a:r>
              <a:rPr lang="en-US" altLang="ja-JP" sz="2800" dirty="0">
                <a:solidFill>
                  <a:srgbClr val="FF0000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※</a:t>
            </a:r>
            <a:r>
              <a:rPr lang="ja-JP" altLang="en-US" sz="2800" dirty="0">
                <a:latin typeface="MS Gothic" panose="020B0609070205080204" pitchFamily="49" charset="-128"/>
                <a:ea typeface="MS Gothic" panose="020B0609070205080204" pitchFamily="49" charset="-128"/>
              </a:rPr>
              <a:t>歯の生えそろう時期は個人差が大きい。</a:t>
            </a:r>
            <a:endParaRPr kumimoji="1" lang="ja-JP" altLang="en-US" sz="2800" dirty="0">
              <a:solidFill>
                <a:srgbClr val="FF0000"/>
              </a:solidFill>
              <a:latin typeface="MS Gothic" panose="020B0609070205080204" pitchFamily="49" charset="-128"/>
              <a:ea typeface="MS Gothic" panose="020B0609070205080204" pitchFamily="49" charset="-128"/>
            </a:endParaRPr>
          </a:p>
        </p:txBody>
      </p:sp>
      <p:sp>
        <p:nvSpPr>
          <p:cNvPr id="4" name="メモ 3">
            <a:extLst>
              <a:ext uri="{FF2B5EF4-FFF2-40B4-BE49-F238E27FC236}">
                <a16:creationId xmlns:a16="http://schemas.microsoft.com/office/drawing/2014/main" id="{58DE8C18-EA56-144A-B0BF-50CD9958DFA7}"/>
              </a:ext>
            </a:extLst>
          </p:cNvPr>
          <p:cNvSpPr/>
          <p:nvPr/>
        </p:nvSpPr>
        <p:spPr>
          <a:xfrm>
            <a:off x="3166712" y="1887663"/>
            <a:ext cx="1761421" cy="663031"/>
          </a:xfrm>
          <a:prstGeom prst="foldedCorner">
            <a:avLst/>
          </a:prstGeom>
          <a:solidFill>
            <a:srgbClr val="F7CFC1"/>
          </a:solidFill>
          <a:ln w="25400" cap="rnd">
            <a:solidFill>
              <a:srgbClr val="E49E99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メモ 4">
            <a:extLst>
              <a:ext uri="{FF2B5EF4-FFF2-40B4-BE49-F238E27FC236}">
                <a16:creationId xmlns:a16="http://schemas.microsoft.com/office/drawing/2014/main" id="{9DB1866F-3BE6-5147-BBDA-AA30422D9FEC}"/>
              </a:ext>
            </a:extLst>
          </p:cNvPr>
          <p:cNvSpPr/>
          <p:nvPr/>
        </p:nvSpPr>
        <p:spPr>
          <a:xfrm>
            <a:off x="1990533" y="3341077"/>
            <a:ext cx="2340835" cy="663031"/>
          </a:xfrm>
          <a:prstGeom prst="foldedCorner">
            <a:avLst/>
          </a:prstGeom>
          <a:solidFill>
            <a:srgbClr val="F7CFC1"/>
          </a:solidFill>
          <a:ln w="25400" cap="rnd">
            <a:solidFill>
              <a:srgbClr val="E49E99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65633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DC7FCB00-8B8F-7D47-AAD8-806AC32544A6}"/>
              </a:ext>
            </a:extLst>
          </p:cNvPr>
          <p:cNvSpPr txBox="1"/>
          <p:nvPr/>
        </p:nvSpPr>
        <p:spPr>
          <a:xfrm>
            <a:off x="720001" y="540000"/>
            <a:ext cx="10800000" cy="553998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ja-JP" altLang="en-US" sz="3600">
                <a:latin typeface="MS Gothic" panose="020B0609070205080204" pitchFamily="49" charset="-128"/>
                <a:ea typeface="MS Gothic" panose="020B0609070205080204" pitchFamily="49" charset="-128"/>
              </a:rPr>
              <a:t>（</a:t>
            </a:r>
            <a:r>
              <a:rPr lang="en-US" altLang="ja-JP" sz="3600" dirty="0">
                <a:latin typeface="MS Gothic" panose="020B0609070205080204" pitchFamily="49" charset="-128"/>
                <a:ea typeface="MS Gothic" panose="020B0609070205080204" pitchFamily="49" charset="-128"/>
              </a:rPr>
              <a:t>3</a:t>
            </a:r>
            <a:r>
              <a:rPr lang="ja-JP" altLang="en-US" sz="3600">
                <a:latin typeface="MS Gothic" panose="020B0609070205080204" pitchFamily="49" charset="-128"/>
                <a:ea typeface="MS Gothic" panose="020B0609070205080204" pitchFamily="49" charset="-128"/>
              </a:rPr>
              <a:t>）発達と発育の特徴</a:t>
            </a:r>
            <a:endParaRPr kumimoji="1" lang="ja-JP" altLang="en-US" sz="3600">
              <a:latin typeface="MS Gothic" panose="020B0609070205080204" pitchFamily="49" charset="-128"/>
              <a:ea typeface="MS Gothic" panose="020B0609070205080204" pitchFamily="49" charset="-128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34585E34-5030-A047-A1DA-17D95C8F6243}"/>
              </a:ext>
            </a:extLst>
          </p:cNvPr>
          <p:cNvSpPr txBox="1"/>
          <p:nvPr/>
        </p:nvSpPr>
        <p:spPr>
          <a:xfrm>
            <a:off x="1047258" y="1763716"/>
            <a:ext cx="10752000" cy="738664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ja-JP" altLang="en-US" sz="4800" dirty="0">
                <a:latin typeface="MS Gothic" panose="020B0609070205080204" pitchFamily="49" charset="-128"/>
                <a:ea typeface="MS Gothic" panose="020B0609070205080204" pitchFamily="49" charset="-128"/>
              </a:rPr>
              <a:t>人間の発育</a:t>
            </a:r>
            <a:r>
              <a:rPr lang="ja-JP" altLang="en-US" sz="4800">
                <a:latin typeface="MS Gothic" panose="020B0609070205080204" pitchFamily="49" charset="-128"/>
                <a:ea typeface="MS Gothic" panose="020B0609070205080204" pitchFamily="49" charset="-128"/>
              </a:rPr>
              <a:t>・発達に影響</a:t>
            </a:r>
            <a:r>
              <a:rPr lang="ja-JP" altLang="en-US" sz="4800" dirty="0">
                <a:latin typeface="MS Gothic" panose="020B0609070205080204" pitchFamily="49" charset="-128"/>
                <a:ea typeface="MS Gothic" panose="020B0609070205080204" pitchFamily="49" charset="-128"/>
              </a:rPr>
              <a:t>するものは？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852AB38D-8AB7-B54B-890A-7A1F05711A69}"/>
              </a:ext>
            </a:extLst>
          </p:cNvPr>
          <p:cNvSpPr txBox="1"/>
          <p:nvPr/>
        </p:nvSpPr>
        <p:spPr>
          <a:xfrm>
            <a:off x="4234227" y="3172098"/>
            <a:ext cx="4378061" cy="830997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ja-JP" altLang="en-US" sz="5400">
                <a:solidFill>
                  <a:srgbClr val="FF0000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遺伝・環境</a:t>
            </a:r>
            <a:endParaRPr kumimoji="1" lang="ja-JP" altLang="en-US" sz="5400">
              <a:solidFill>
                <a:srgbClr val="FF0000"/>
              </a:solidFill>
              <a:latin typeface="MS Gothic" panose="020B0609070205080204" pitchFamily="49" charset="-128"/>
              <a:ea typeface="MS Gothic" panose="020B0609070205080204" pitchFamily="49" charset="-128"/>
            </a:endParaRPr>
          </a:p>
        </p:txBody>
      </p:sp>
      <p:sp>
        <p:nvSpPr>
          <p:cNvPr id="6" name="右矢印 5">
            <a:extLst>
              <a:ext uri="{FF2B5EF4-FFF2-40B4-BE49-F238E27FC236}">
                <a16:creationId xmlns:a16="http://schemas.microsoft.com/office/drawing/2014/main" id="{605F862C-220F-F246-A959-E2E0B17C518E}"/>
              </a:ext>
            </a:extLst>
          </p:cNvPr>
          <p:cNvSpPr/>
          <p:nvPr/>
        </p:nvSpPr>
        <p:spPr>
          <a:xfrm>
            <a:off x="2952517" y="3314327"/>
            <a:ext cx="809297" cy="546538"/>
          </a:xfrm>
          <a:prstGeom prst="rightArrow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2000">
              <a:solidFill>
                <a:schemeClr val="accent5"/>
              </a:solidFill>
            </a:endParaRPr>
          </a:p>
        </p:txBody>
      </p:sp>
      <p:sp>
        <p:nvSpPr>
          <p:cNvPr id="7" name="メモ 6">
            <a:extLst>
              <a:ext uri="{FF2B5EF4-FFF2-40B4-BE49-F238E27FC236}">
                <a16:creationId xmlns:a16="http://schemas.microsoft.com/office/drawing/2014/main" id="{C3696661-28AD-944F-BA38-3883B67AD694}"/>
              </a:ext>
            </a:extLst>
          </p:cNvPr>
          <p:cNvSpPr/>
          <p:nvPr/>
        </p:nvSpPr>
        <p:spPr>
          <a:xfrm>
            <a:off x="4137197" y="3175096"/>
            <a:ext cx="3965608" cy="827999"/>
          </a:xfrm>
          <a:prstGeom prst="foldedCorner">
            <a:avLst/>
          </a:prstGeom>
          <a:solidFill>
            <a:srgbClr val="F7CFC1"/>
          </a:solidFill>
          <a:ln w="25400" cap="rnd">
            <a:solidFill>
              <a:srgbClr val="E49E99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18559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1089BB6D-B7D3-234A-9059-D85A19BB1E20}"/>
              </a:ext>
            </a:extLst>
          </p:cNvPr>
          <p:cNvSpPr txBox="1"/>
          <p:nvPr/>
        </p:nvSpPr>
        <p:spPr>
          <a:xfrm>
            <a:off x="659081" y="1677218"/>
            <a:ext cx="5228413" cy="2031325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wrap="square" lIns="0" tIns="0" rIns="0" bIns="0" rtlCol="0" anchor="t" anchorCtr="0">
            <a:spAutoFit/>
          </a:bodyPr>
          <a:lstStyle/>
          <a:p>
            <a:r>
              <a:rPr kumimoji="1" lang="ja-JP" altLang="en-US" sz="4400">
                <a:latin typeface="MS Gothic" panose="020B0609070205080204" pitchFamily="49" charset="-128"/>
                <a:ea typeface="MS Gothic" panose="020B0609070205080204" pitchFamily="49" charset="-128"/>
              </a:rPr>
              <a:t>からだ</a:t>
            </a:r>
            <a:r>
              <a:rPr kumimoji="1" lang="ja-JP" altLang="en-US" sz="4400" dirty="0">
                <a:latin typeface="MS Gothic" panose="020B0609070205080204" pitchFamily="49" charset="-128"/>
                <a:ea typeface="MS Gothic" panose="020B0609070205080204" pitchFamily="49" charset="-128"/>
              </a:rPr>
              <a:t>の部位や器官、機能によって、成長の時期が異なる。</a:t>
            </a: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C43E3A40-6299-2C4E-9D18-DEDFC4D473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45166" y="232982"/>
            <a:ext cx="4488486" cy="6067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813612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05A90793-DAD1-D043-AF6E-7C2418C76514}"/>
              </a:ext>
            </a:extLst>
          </p:cNvPr>
          <p:cNvSpPr txBox="1"/>
          <p:nvPr/>
        </p:nvSpPr>
        <p:spPr>
          <a:xfrm>
            <a:off x="4319848" y="2335213"/>
            <a:ext cx="6960960" cy="2492990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ja-JP" altLang="en-US" sz="5400" dirty="0">
                <a:latin typeface="MS Gothic" panose="020B0609070205080204" pitchFamily="49" charset="-128"/>
                <a:ea typeface="MS Gothic" panose="020B0609070205080204" pitchFamily="49" charset="-128"/>
              </a:rPr>
              <a:t>発達は、頭からお尻へ、中心から周辺へと進んでいく。</a:t>
            </a:r>
            <a:endParaRPr kumimoji="1" lang="ja-JP" altLang="en-US" sz="5400" dirty="0">
              <a:latin typeface="MS Gothic" panose="020B0609070205080204" pitchFamily="49" charset="-128"/>
              <a:ea typeface="MS Gothic" panose="020B0609070205080204" pitchFamily="49" charset="-128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CFED6EDB-3FB2-6542-B848-38A6C7DA1437}"/>
              </a:ext>
            </a:extLst>
          </p:cNvPr>
          <p:cNvSpPr txBox="1"/>
          <p:nvPr/>
        </p:nvSpPr>
        <p:spPr>
          <a:xfrm>
            <a:off x="720000" y="360000"/>
            <a:ext cx="10800000" cy="523220"/>
          </a:xfrm>
          <a:prstGeom prst="rect">
            <a:avLst/>
          </a:prstGeom>
          <a:noFill/>
          <a:effectLst/>
        </p:spPr>
        <p:txBody>
          <a:bodyPr wrap="square" rtlCol="0" anchor="t" anchorCtr="0">
            <a:spAutoFit/>
          </a:bodyPr>
          <a:lstStyle/>
          <a:p>
            <a:r>
              <a:rPr lang="ja-JP" altLang="en-US" sz="2800">
                <a:solidFill>
                  <a:schemeClr val="accent5">
                    <a:lumMod val="75000"/>
                  </a:schemeClr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●</a:t>
            </a:r>
            <a:r>
              <a:rPr lang="ja-JP" altLang="en-US" sz="2800">
                <a:latin typeface="MS Gothic" panose="020B0609070205080204" pitchFamily="49" charset="-128"/>
                <a:ea typeface="MS Gothic" panose="020B0609070205080204" pitchFamily="49" charset="-128"/>
              </a:rPr>
              <a:t>発達の方向性</a:t>
            </a:r>
            <a:endParaRPr kumimoji="1" lang="ja-JP" altLang="en-US" sz="2800" dirty="0">
              <a:latin typeface="MS Gothic" panose="020B0609070205080204" pitchFamily="49" charset="-128"/>
              <a:ea typeface="MS Gothic" panose="020B0609070205080204" pitchFamily="49" charset="-128"/>
            </a:endParaRP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BBF9B6D0-0A0E-F744-86B0-323852D6BA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27599"/>
            <a:ext cx="4687542" cy="5108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424056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FCC213BD-99B8-5B48-B73C-09774F35D7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9999" y="2267444"/>
            <a:ext cx="10799999" cy="2323112"/>
          </a:xfrm>
          <a:prstGeom prst="rect">
            <a:avLst/>
          </a:prstGeom>
        </p:spPr>
      </p:pic>
      <p:sp>
        <p:nvSpPr>
          <p:cNvPr id="2" name="吹き出し: 円形 3">
            <a:extLst>
              <a:ext uri="{FF2B5EF4-FFF2-40B4-BE49-F238E27FC236}">
                <a16:creationId xmlns:a16="http://schemas.microsoft.com/office/drawing/2014/main" id="{988BD590-C2CA-964F-ABFD-65EB5B8EB1A1}"/>
              </a:ext>
            </a:extLst>
          </p:cNvPr>
          <p:cNvSpPr/>
          <p:nvPr/>
        </p:nvSpPr>
        <p:spPr>
          <a:xfrm flipH="1">
            <a:off x="7700210" y="486461"/>
            <a:ext cx="3580598" cy="1853810"/>
          </a:xfrm>
          <a:prstGeom prst="wedgeEllipseCallout">
            <a:avLst>
              <a:gd name="adj1" fmla="val -20136"/>
              <a:gd name="adj2" fmla="val 68052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3000" b="1" dirty="0">
              <a:ln w="22225">
                <a:noFill/>
                <a:prstDash val="solid"/>
              </a:ln>
              <a:solidFill>
                <a:schemeClr val="bg1"/>
              </a:solidFill>
              <a:latin typeface="MS Gothic" panose="020B0609070205080204" pitchFamily="49" charset="-128"/>
              <a:ea typeface="MS Gothic" panose="020B0609070205080204" pitchFamily="49" charset="-128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7CE4D731-B462-8346-8C3C-A48C425841E7}"/>
              </a:ext>
            </a:extLst>
          </p:cNvPr>
          <p:cNvSpPr txBox="1"/>
          <p:nvPr/>
        </p:nvSpPr>
        <p:spPr>
          <a:xfrm>
            <a:off x="7966465" y="905534"/>
            <a:ext cx="310258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ja-JP" sz="2000" b="1" dirty="0">
                <a:ln w="22225">
                  <a:noFill/>
                  <a:prstDash val="solid"/>
                </a:ln>
                <a:latin typeface="MS Gothic" panose="020B0609070205080204" pitchFamily="49" charset="-128"/>
                <a:ea typeface="MS Gothic" panose="020B0609070205080204" pitchFamily="49" charset="-128"/>
              </a:rPr>
              <a:t>11</a:t>
            </a:r>
            <a:r>
              <a:rPr lang="ja-JP" altLang="en-US" sz="2000" b="1" dirty="0">
                <a:ln w="22225">
                  <a:noFill/>
                  <a:prstDash val="solid"/>
                </a:ln>
                <a:latin typeface="MS Gothic" panose="020B0609070205080204" pitchFamily="49" charset="-128"/>
                <a:ea typeface="MS Gothic" panose="020B0609070205080204" pitchFamily="49" charset="-128"/>
              </a:rPr>
              <a:t>か月前後でピンセット把握ができると、積み木などで遊べるようになる</a:t>
            </a:r>
            <a:endParaRPr kumimoji="1" lang="ja-JP" altLang="en-US" sz="2000" b="1" dirty="0">
              <a:ln w="22225">
                <a:noFill/>
                <a:prstDash val="solid"/>
              </a:ln>
              <a:latin typeface="MS Gothic" panose="020B0609070205080204" pitchFamily="49" charset="-128"/>
              <a:ea typeface="MS Gothic" panose="020B0609070205080204" pitchFamily="49" charset="-128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E38BD8C7-E4F2-CD4B-8DF6-3415DCD48392}"/>
              </a:ext>
            </a:extLst>
          </p:cNvPr>
          <p:cNvSpPr txBox="1"/>
          <p:nvPr/>
        </p:nvSpPr>
        <p:spPr>
          <a:xfrm>
            <a:off x="720000" y="360000"/>
            <a:ext cx="10800000" cy="523220"/>
          </a:xfrm>
          <a:prstGeom prst="rect">
            <a:avLst/>
          </a:prstGeom>
          <a:noFill/>
          <a:effectLst/>
        </p:spPr>
        <p:txBody>
          <a:bodyPr wrap="square" rtlCol="0" anchor="t" anchorCtr="0">
            <a:spAutoFit/>
          </a:bodyPr>
          <a:lstStyle/>
          <a:p>
            <a:r>
              <a:rPr lang="ja-JP" altLang="en-US" sz="2800">
                <a:solidFill>
                  <a:schemeClr val="accent5">
                    <a:lumMod val="75000"/>
                  </a:schemeClr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●</a:t>
            </a:r>
            <a:r>
              <a:rPr lang="ja-JP" altLang="en-US" sz="2800">
                <a:latin typeface="MS Gothic" panose="020B0609070205080204" pitchFamily="49" charset="-128"/>
                <a:ea typeface="MS Gothic" panose="020B0609070205080204" pitchFamily="49" charset="-128"/>
              </a:rPr>
              <a:t>発達の順序性</a:t>
            </a:r>
            <a:endParaRPr kumimoji="1" lang="ja-JP" altLang="en-US" sz="2800" dirty="0">
              <a:latin typeface="MS Gothic" panose="020B0609070205080204" pitchFamily="49" charset="-128"/>
              <a:ea typeface="MS Gothic" panose="020B0609070205080204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35530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7ECD1462-F17B-5D47-9CB0-E66D10FFF8B9}"/>
              </a:ext>
            </a:extLst>
          </p:cNvPr>
          <p:cNvSpPr txBox="1"/>
          <p:nvPr/>
        </p:nvSpPr>
        <p:spPr>
          <a:xfrm>
            <a:off x="720000" y="2622808"/>
            <a:ext cx="10800000" cy="923330"/>
          </a:xfrm>
          <a:prstGeom prst="rect">
            <a:avLst/>
          </a:prstGeom>
          <a:noFill/>
          <a:effectLst/>
        </p:spPr>
        <p:txBody>
          <a:bodyPr wrap="square" rtlCol="0" anchor="t" anchorCtr="0">
            <a:spAutoFit/>
          </a:bodyPr>
          <a:lstStyle/>
          <a:p>
            <a:pPr algn="ctr"/>
            <a:r>
              <a:rPr lang="en-US" altLang="ja-JP" sz="5400" dirty="0">
                <a:latin typeface="MS Gothic" panose="020B0609070205080204" pitchFamily="49" charset="-128"/>
                <a:ea typeface="MS Gothic" panose="020B0609070205080204" pitchFamily="49" charset="-128"/>
              </a:rPr>
              <a:t>1.</a:t>
            </a:r>
            <a:r>
              <a:rPr lang="ja-JP" altLang="en-US" sz="5400">
                <a:latin typeface="MS Gothic" panose="020B0609070205080204" pitchFamily="49" charset="-128"/>
                <a:ea typeface="MS Gothic" panose="020B0609070205080204" pitchFamily="49" charset="-128"/>
              </a:rPr>
              <a:t>子どもの発達と遊び</a:t>
            </a:r>
            <a:endParaRPr kumimoji="1" lang="ja-JP" altLang="en-US" sz="5400" dirty="0">
              <a:latin typeface="MS Gothic" panose="020B0609070205080204" pitchFamily="49" charset="-128"/>
              <a:ea typeface="MS Gothic" panose="020B0609070205080204" pitchFamily="49" charset="-128"/>
            </a:endParaRPr>
          </a:p>
        </p:txBody>
      </p:sp>
      <p:cxnSp>
        <p:nvCxnSpPr>
          <p:cNvPr id="5" name="直線コネクタ 4">
            <a:extLst>
              <a:ext uri="{FF2B5EF4-FFF2-40B4-BE49-F238E27FC236}">
                <a16:creationId xmlns:a16="http://schemas.microsoft.com/office/drawing/2014/main" id="{45D5AA64-6301-3E43-8913-B809F1A67B90}"/>
              </a:ext>
            </a:extLst>
          </p:cNvPr>
          <p:cNvCxnSpPr>
            <a:cxnSpLocks/>
          </p:cNvCxnSpPr>
          <p:nvPr/>
        </p:nvCxnSpPr>
        <p:spPr>
          <a:xfrm>
            <a:off x="2136000" y="3683977"/>
            <a:ext cx="7920000" cy="0"/>
          </a:xfrm>
          <a:prstGeom prst="line">
            <a:avLst/>
          </a:prstGeom>
          <a:ln w="63500">
            <a:gradFill>
              <a:gsLst>
                <a:gs pos="70000">
                  <a:schemeClr val="accent2"/>
                </a:gs>
                <a:gs pos="30000">
                  <a:schemeClr val="accent2"/>
                </a:gs>
                <a:gs pos="0">
                  <a:schemeClr val="accent2">
                    <a:lumMod val="20000"/>
                    <a:lumOff val="80000"/>
                  </a:schemeClr>
                </a:gs>
                <a:gs pos="50000">
                  <a:schemeClr val="accent2"/>
                </a:gs>
                <a:gs pos="100000">
                  <a:schemeClr val="accent2">
                    <a:lumMod val="20000"/>
                    <a:lumOff val="80000"/>
                  </a:scheme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79843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9132" y="1473929"/>
            <a:ext cx="10930868" cy="3523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610132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7D191188-DAC9-CF43-9593-8086090B0124}"/>
              </a:ext>
            </a:extLst>
          </p:cNvPr>
          <p:cNvSpPr txBox="1"/>
          <p:nvPr/>
        </p:nvSpPr>
        <p:spPr>
          <a:xfrm>
            <a:off x="1088584" y="1695912"/>
            <a:ext cx="9913091" cy="2492990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ja-JP" altLang="en-US" sz="5400" dirty="0">
                <a:latin typeface="MS Gothic" panose="020B0609070205080204" pitchFamily="49" charset="-128"/>
                <a:ea typeface="MS Gothic" panose="020B0609070205080204" pitchFamily="49" charset="-128"/>
              </a:rPr>
              <a:t>発育</a:t>
            </a:r>
            <a:r>
              <a:rPr lang="ja-JP" altLang="en-US" sz="5400">
                <a:latin typeface="MS Gothic" panose="020B0609070205080204" pitchFamily="49" charset="-128"/>
                <a:ea typeface="MS Gothic" panose="020B0609070205080204" pitchFamily="49" charset="-128"/>
              </a:rPr>
              <a:t>と発達は</a:t>
            </a:r>
            <a:r>
              <a:rPr lang="ja-JP" altLang="en-US" sz="5400" dirty="0">
                <a:latin typeface="MS Gothic" panose="020B0609070205080204" pitchFamily="49" charset="-128"/>
                <a:ea typeface="MS Gothic" panose="020B0609070205080204" pitchFamily="49" charset="-128"/>
              </a:rPr>
              <a:t>、遺伝的な性質、性差、成長の環境などによって </a:t>
            </a:r>
            <a:r>
              <a:rPr lang="ja-JP" altLang="en-US" sz="5400" dirty="0">
                <a:solidFill>
                  <a:srgbClr val="FF0000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個人差</a:t>
            </a:r>
            <a:r>
              <a:rPr lang="ja-JP" altLang="en-US" sz="5400" dirty="0">
                <a:latin typeface="MS Gothic" panose="020B0609070205080204" pitchFamily="49" charset="-128"/>
                <a:ea typeface="MS Gothic" panose="020B0609070205080204" pitchFamily="49" charset="-128"/>
              </a:rPr>
              <a:t> が大きい。</a:t>
            </a:r>
            <a:endParaRPr kumimoji="1" lang="ja-JP" altLang="en-US" sz="3200" dirty="0">
              <a:solidFill>
                <a:srgbClr val="FF0000"/>
              </a:solidFill>
              <a:latin typeface="MS Gothic" panose="020B0609070205080204" pitchFamily="49" charset="-128"/>
              <a:ea typeface="MS Gothic" panose="020B0609070205080204" pitchFamily="49" charset="-128"/>
            </a:endParaRPr>
          </a:p>
        </p:txBody>
      </p:sp>
      <p:sp>
        <p:nvSpPr>
          <p:cNvPr id="4" name="メモ 3">
            <a:extLst>
              <a:ext uri="{FF2B5EF4-FFF2-40B4-BE49-F238E27FC236}">
                <a16:creationId xmlns:a16="http://schemas.microsoft.com/office/drawing/2014/main" id="{A8E39ADA-DB35-6546-8C2F-D6FF13281466}"/>
              </a:ext>
            </a:extLst>
          </p:cNvPr>
          <p:cNvSpPr/>
          <p:nvPr/>
        </p:nvSpPr>
        <p:spPr>
          <a:xfrm>
            <a:off x="1088584" y="3457279"/>
            <a:ext cx="2406315" cy="663031"/>
          </a:xfrm>
          <a:prstGeom prst="foldedCorner">
            <a:avLst/>
          </a:prstGeom>
          <a:solidFill>
            <a:srgbClr val="F7CFC1"/>
          </a:solidFill>
          <a:ln w="25400" cap="rnd">
            <a:solidFill>
              <a:srgbClr val="E49E99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69559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5311143F-7DBA-C34E-B37D-F294B93A5E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000" y="539999"/>
            <a:ext cx="10752000" cy="723214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20396CBE-A0ED-DD48-870D-7D6A4D658810}"/>
              </a:ext>
            </a:extLst>
          </p:cNvPr>
          <p:cNvSpPr txBox="1"/>
          <p:nvPr/>
        </p:nvSpPr>
        <p:spPr>
          <a:xfrm>
            <a:off x="1266092" y="533381"/>
            <a:ext cx="10205908" cy="677108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ja-JP" altLang="en-US" sz="4400">
                <a:latin typeface="MS Gothic" panose="020B0609070205080204" pitchFamily="49" charset="-128"/>
                <a:ea typeface="MS Gothic" panose="020B0609070205080204" pitchFamily="49" charset="-128"/>
              </a:rPr>
              <a:t>③人のかかわりと心の発達</a:t>
            </a:r>
            <a:endParaRPr kumimoji="1" lang="ja-JP" altLang="en-US" sz="4400">
              <a:latin typeface="MS Gothic" panose="020B0609070205080204" pitchFamily="49" charset="-128"/>
              <a:ea typeface="MS Gothic" panose="020B0609070205080204" pitchFamily="49" charset="-128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19D9E1DA-FA49-3F45-ACD3-663F618D6661}"/>
              </a:ext>
            </a:extLst>
          </p:cNvPr>
          <p:cNvSpPr txBox="1"/>
          <p:nvPr/>
        </p:nvSpPr>
        <p:spPr>
          <a:xfrm>
            <a:off x="720000" y="1620000"/>
            <a:ext cx="10752000" cy="3693319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ja-JP" altLang="en-US" sz="4800" dirty="0">
                <a:latin typeface="MS Gothic" panose="020B0609070205080204" pitchFamily="49" charset="-128"/>
                <a:ea typeface="MS Gothic" panose="020B0609070205080204" pitchFamily="49" charset="-128"/>
              </a:rPr>
              <a:t>ほかの人とかかわり合いながら、集団のなかで過ごす力を社会性という。</a:t>
            </a:r>
            <a:endParaRPr lang="en-US" altLang="ja-JP" sz="4800" dirty="0">
              <a:latin typeface="MS Gothic" panose="020B0609070205080204" pitchFamily="49" charset="-128"/>
              <a:ea typeface="MS Gothic" panose="020B0609070205080204" pitchFamily="49" charset="-128"/>
            </a:endParaRPr>
          </a:p>
          <a:p>
            <a:r>
              <a:rPr lang="ja-JP" altLang="en-US" sz="4800" dirty="0">
                <a:latin typeface="MS Gothic" panose="020B0609070205080204" pitchFamily="49" charset="-128"/>
                <a:ea typeface="MS Gothic" panose="020B0609070205080204" pitchFamily="49" charset="-128"/>
              </a:rPr>
              <a:t>子どもが社会性を身につけるには、</a:t>
            </a:r>
            <a:endParaRPr lang="en-US" altLang="ja-JP" sz="4800" dirty="0">
              <a:latin typeface="MS Gothic" panose="020B0609070205080204" pitchFamily="49" charset="-128"/>
              <a:ea typeface="MS Gothic" panose="020B0609070205080204" pitchFamily="49" charset="-128"/>
            </a:endParaRPr>
          </a:p>
          <a:p>
            <a:r>
              <a:rPr lang="ja-JP" altLang="en-US" sz="4800" dirty="0">
                <a:latin typeface="MS Gothic" panose="020B0609070205080204" pitchFamily="49" charset="-128"/>
                <a:ea typeface="MS Gothic" panose="020B0609070205080204" pitchFamily="49" charset="-128"/>
              </a:rPr>
              <a:t> </a:t>
            </a:r>
            <a:r>
              <a:rPr lang="ja-JP" altLang="en-US" sz="4800" dirty="0">
                <a:solidFill>
                  <a:srgbClr val="FF0000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愛着</a:t>
            </a:r>
            <a:r>
              <a:rPr lang="ja-JP" altLang="en-US" sz="4800" dirty="0">
                <a:latin typeface="MS Gothic" panose="020B0609070205080204" pitchFamily="49" charset="-128"/>
                <a:ea typeface="MS Gothic" panose="020B0609070205080204" pitchFamily="49" charset="-128"/>
              </a:rPr>
              <a:t>（アタッチメント）の形成が大切である。</a:t>
            </a:r>
            <a:endParaRPr kumimoji="1" lang="ja-JP" altLang="en-US" sz="2800" dirty="0">
              <a:solidFill>
                <a:srgbClr val="FF0000"/>
              </a:solidFill>
              <a:latin typeface="MS Gothic" panose="020B0609070205080204" pitchFamily="49" charset="-128"/>
              <a:ea typeface="MS Gothic" panose="020B0609070205080204" pitchFamily="49" charset="-128"/>
            </a:endParaRPr>
          </a:p>
        </p:txBody>
      </p:sp>
      <p:sp>
        <p:nvSpPr>
          <p:cNvPr id="6" name="メモ 5">
            <a:extLst>
              <a:ext uri="{FF2B5EF4-FFF2-40B4-BE49-F238E27FC236}">
                <a16:creationId xmlns:a16="http://schemas.microsoft.com/office/drawing/2014/main" id="{D9E16BF5-BB30-2144-A0CF-8B5D6BFAA6EA}"/>
              </a:ext>
            </a:extLst>
          </p:cNvPr>
          <p:cNvSpPr/>
          <p:nvPr/>
        </p:nvSpPr>
        <p:spPr>
          <a:xfrm>
            <a:off x="720000" y="3899343"/>
            <a:ext cx="1761421" cy="663031"/>
          </a:xfrm>
          <a:prstGeom prst="foldedCorner">
            <a:avLst/>
          </a:prstGeom>
          <a:solidFill>
            <a:srgbClr val="F7CFC1"/>
          </a:solidFill>
          <a:ln w="25400" cap="rnd">
            <a:solidFill>
              <a:srgbClr val="E49E99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52035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1B3C84EF-7716-974E-8094-1483AA92C4F3}"/>
              </a:ext>
            </a:extLst>
          </p:cNvPr>
          <p:cNvSpPr txBox="1"/>
          <p:nvPr/>
        </p:nvSpPr>
        <p:spPr>
          <a:xfrm>
            <a:off x="720000" y="360000"/>
            <a:ext cx="10800000" cy="523220"/>
          </a:xfrm>
          <a:prstGeom prst="rect">
            <a:avLst/>
          </a:prstGeom>
          <a:noFill/>
          <a:effectLst/>
        </p:spPr>
        <p:txBody>
          <a:bodyPr wrap="square" rtlCol="0" anchor="t" anchorCtr="0">
            <a:spAutoFit/>
          </a:bodyPr>
          <a:lstStyle/>
          <a:p>
            <a:r>
              <a:rPr lang="ja-JP" altLang="en-US" sz="2800">
                <a:solidFill>
                  <a:schemeClr val="accent5">
                    <a:lumMod val="75000"/>
                  </a:schemeClr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●</a:t>
            </a:r>
            <a:r>
              <a:rPr lang="ja-JP" altLang="en-US" sz="2800">
                <a:latin typeface="MS Gothic" panose="020B0609070205080204" pitchFamily="49" charset="-128"/>
                <a:ea typeface="MS Gothic" panose="020B0609070205080204" pitchFamily="49" charset="-128"/>
              </a:rPr>
              <a:t>言葉の発達</a:t>
            </a:r>
            <a:endParaRPr kumimoji="1" lang="ja-JP" altLang="en-US" sz="2800" dirty="0">
              <a:latin typeface="MS Gothic" panose="020B0609070205080204" pitchFamily="49" charset="-128"/>
              <a:ea typeface="MS Gothic" panose="020B0609070205080204" pitchFamily="49" charset="-128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0D789070-96D3-AA42-9992-E5875D9B34CA}"/>
              </a:ext>
            </a:extLst>
          </p:cNvPr>
          <p:cNvSpPr txBox="1"/>
          <p:nvPr/>
        </p:nvSpPr>
        <p:spPr>
          <a:xfrm>
            <a:off x="720000" y="1594800"/>
            <a:ext cx="10752000" cy="2954655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wrap="square" lIns="0" tIns="0" rIns="0" bIns="0" rtlCol="0" anchor="t" anchorCtr="0">
            <a:spAutoFit/>
          </a:bodyPr>
          <a:lstStyle/>
          <a:p>
            <a:pPr marL="1224000" indent="-1224000"/>
            <a:r>
              <a:rPr lang="en" altLang="ja-JP" sz="4800" b="1" dirty="0">
                <a:solidFill>
                  <a:srgbClr val="00B050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Q1</a:t>
            </a:r>
            <a:r>
              <a:rPr lang="ja-JP" altLang="en" sz="4800" dirty="0">
                <a:latin typeface="MS Gothic" panose="020B0609070205080204" pitchFamily="49" charset="-128"/>
                <a:ea typeface="MS Gothic" panose="020B0609070205080204" pitchFamily="49" charset="-128"/>
              </a:rPr>
              <a:t>　</a:t>
            </a:r>
            <a:r>
              <a:rPr lang="ja-JP" altLang="en-US" sz="4800" dirty="0">
                <a:latin typeface="MS Gothic" panose="020B0609070205080204" pitchFamily="49" charset="-128"/>
                <a:ea typeface="MS Gothic" panose="020B0609070205080204" pitchFamily="49" charset="-128"/>
              </a:rPr>
              <a:t>自分が最初のしゃべった言葉は何か知ってる？</a:t>
            </a:r>
          </a:p>
          <a:p>
            <a:pPr marL="1224000" indent="-1224000"/>
            <a:r>
              <a:rPr lang="en" altLang="ja-JP" sz="4800" b="1" dirty="0">
                <a:solidFill>
                  <a:srgbClr val="00B050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Q2</a:t>
            </a:r>
            <a:r>
              <a:rPr lang="ja-JP" altLang="en" sz="4800" dirty="0">
                <a:latin typeface="MS Gothic" panose="020B0609070205080204" pitchFamily="49" charset="-128"/>
                <a:ea typeface="MS Gothic" panose="020B0609070205080204" pitchFamily="49" charset="-128"/>
              </a:rPr>
              <a:t>　</a:t>
            </a:r>
            <a:r>
              <a:rPr lang="ja-JP" altLang="en-US" sz="4800" dirty="0">
                <a:latin typeface="MS Gothic" panose="020B0609070205080204" pitchFamily="49" charset="-128"/>
                <a:ea typeface="MS Gothic" panose="020B0609070205080204" pitchFamily="49" charset="-128"/>
              </a:rPr>
              <a:t>一般的に最初にしゃべる言葉は何が多いか？</a:t>
            </a:r>
            <a:endParaRPr kumimoji="1" lang="ja-JP" altLang="en-US" sz="2800" dirty="0">
              <a:solidFill>
                <a:srgbClr val="FF0000"/>
              </a:solidFill>
              <a:latin typeface="MS Gothic" panose="020B0609070205080204" pitchFamily="49" charset="-128"/>
              <a:ea typeface="MS Gothic" panose="020B0609070205080204" pitchFamily="49" charset="-128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BB15D17B-E87A-684F-87DA-362856D96B70}"/>
              </a:ext>
            </a:extLst>
          </p:cNvPr>
          <p:cNvSpPr txBox="1"/>
          <p:nvPr/>
        </p:nvSpPr>
        <p:spPr>
          <a:xfrm>
            <a:off x="874283" y="4913504"/>
            <a:ext cx="10597717" cy="738664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wrap="square" lIns="0" tIns="0" rIns="0" bIns="0" rtlCol="0" anchor="t" anchorCtr="0">
            <a:spAutoFit/>
          </a:bodyPr>
          <a:lstStyle/>
          <a:p>
            <a:pPr marL="1224000" indent="-1224000"/>
            <a:r>
              <a:rPr lang="en" altLang="ja-JP" sz="4800" b="1" dirty="0">
                <a:solidFill>
                  <a:srgbClr val="FF0000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A</a:t>
            </a:r>
            <a:r>
              <a:rPr lang="en-US" altLang="ja-JP" sz="4800" b="1" dirty="0">
                <a:solidFill>
                  <a:srgbClr val="FF0000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.</a:t>
            </a:r>
            <a:r>
              <a:rPr lang="ja-JP" altLang="en-US" sz="4800" dirty="0">
                <a:solidFill>
                  <a:srgbClr val="FF0000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　</a:t>
            </a:r>
            <a:r>
              <a:rPr lang="en-US" altLang="ja-JP" sz="4800" dirty="0">
                <a:latin typeface="MS Gothic" panose="020B0609070205080204" pitchFamily="49" charset="-128"/>
                <a:ea typeface="MS Gothic" panose="020B0609070205080204" pitchFamily="49" charset="-128"/>
              </a:rPr>
              <a:t> </a:t>
            </a:r>
            <a:r>
              <a:rPr lang="ja-JP" altLang="en-US" sz="4800" dirty="0">
                <a:solidFill>
                  <a:srgbClr val="FF0000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まんま　おっぱい　ママ</a:t>
            </a:r>
            <a:r>
              <a:rPr lang="ja-JP" altLang="en-US" sz="4800" dirty="0">
                <a:latin typeface="MS Gothic" panose="020B0609070205080204" pitchFamily="49" charset="-128"/>
                <a:ea typeface="MS Gothic" panose="020B0609070205080204" pitchFamily="49" charset="-128"/>
              </a:rPr>
              <a:t>　</a:t>
            </a:r>
            <a:r>
              <a:rPr lang="en-US" altLang="ja-JP" sz="4800" dirty="0">
                <a:latin typeface="MS Gothic" panose="020B0609070205080204" pitchFamily="49" charset="-128"/>
                <a:ea typeface="MS Gothic" panose="020B0609070205080204" pitchFamily="49" charset="-128"/>
              </a:rPr>
              <a:t> </a:t>
            </a:r>
            <a:r>
              <a:rPr lang="ja-JP" altLang="en-US" sz="4800" dirty="0">
                <a:latin typeface="MS Gothic" panose="020B0609070205080204" pitchFamily="49" charset="-128"/>
                <a:ea typeface="MS Gothic" panose="020B0609070205080204" pitchFamily="49" charset="-128"/>
              </a:rPr>
              <a:t>など</a:t>
            </a:r>
            <a:endParaRPr kumimoji="1" lang="ja-JP" altLang="en-US" sz="2800" dirty="0">
              <a:latin typeface="MS Gothic" panose="020B0609070205080204" pitchFamily="49" charset="-128"/>
              <a:ea typeface="MS Gothic" panose="020B0609070205080204" pitchFamily="49" charset="-128"/>
            </a:endParaRPr>
          </a:p>
        </p:txBody>
      </p:sp>
      <p:sp>
        <p:nvSpPr>
          <p:cNvPr id="5" name="メモ 4">
            <a:extLst>
              <a:ext uri="{FF2B5EF4-FFF2-40B4-BE49-F238E27FC236}">
                <a16:creationId xmlns:a16="http://schemas.microsoft.com/office/drawing/2014/main" id="{2B7C62D9-98C9-584D-9E9F-A034D8ABAE13}"/>
              </a:ext>
            </a:extLst>
          </p:cNvPr>
          <p:cNvSpPr/>
          <p:nvPr/>
        </p:nvSpPr>
        <p:spPr>
          <a:xfrm>
            <a:off x="2295246" y="4913504"/>
            <a:ext cx="7365221" cy="710645"/>
          </a:xfrm>
          <a:prstGeom prst="foldedCorner">
            <a:avLst/>
          </a:prstGeom>
          <a:solidFill>
            <a:srgbClr val="F7CFC1"/>
          </a:solidFill>
          <a:ln w="25400" cap="rnd">
            <a:solidFill>
              <a:srgbClr val="E49E99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02643E59-8D1D-9D4A-816D-D603747994B7}"/>
              </a:ext>
            </a:extLst>
          </p:cNvPr>
          <p:cNvSpPr txBox="1"/>
          <p:nvPr/>
        </p:nvSpPr>
        <p:spPr>
          <a:xfrm>
            <a:off x="720000" y="5779024"/>
            <a:ext cx="10800000" cy="402291"/>
          </a:xfrm>
          <a:prstGeom prst="rect">
            <a:avLst/>
          </a:prstGeom>
          <a:noFill/>
          <a:effectLst/>
        </p:spPr>
        <p:txBody>
          <a:bodyPr wrap="square" lIns="0" tIns="46800" rIns="0" bIns="46800" rtlCol="0" anchor="t" anchorCtr="0">
            <a:spAutoFit/>
          </a:bodyPr>
          <a:lstStyle/>
          <a:p>
            <a:pPr algn="r"/>
            <a:r>
              <a:rPr lang="ja-JP" altLang="en" sz="2000">
                <a:latin typeface="MS Gothic" panose="020B0609070205080204" pitchFamily="49" charset="-128"/>
                <a:ea typeface="MS Gothic" panose="020B0609070205080204" pitchFamily="49" charset="-128"/>
              </a:rPr>
              <a:t>（</a:t>
            </a:r>
            <a:r>
              <a:rPr lang="en" altLang="ja-JP" sz="2000" dirty="0">
                <a:latin typeface="MS Gothic" panose="020B0609070205080204" pitchFamily="49" charset="-128"/>
                <a:ea typeface="MS Gothic" panose="020B0609070205080204" pitchFamily="49" charset="-128"/>
              </a:rPr>
              <a:t>NTT</a:t>
            </a:r>
            <a:r>
              <a:rPr lang="ja-JP" altLang="en-US" sz="2000">
                <a:latin typeface="MS Gothic" panose="020B0609070205080204" pitchFamily="49" charset="-128"/>
                <a:ea typeface="MS Gothic" panose="020B0609070205080204" pitchFamily="49" charset="-128"/>
              </a:rPr>
              <a:t>コミュニケーション基礎研究所）</a:t>
            </a:r>
            <a:endParaRPr kumimoji="1" lang="ja-JP" altLang="en-US" sz="2000" dirty="0">
              <a:latin typeface="MS Gothic" panose="020B0609070205080204" pitchFamily="49" charset="-128"/>
              <a:ea typeface="MS Gothic" panose="020B0609070205080204" pitchFamily="49" charset="-128"/>
            </a:endParaRPr>
          </a:p>
        </p:txBody>
      </p:sp>
      <p:pic>
        <p:nvPicPr>
          <p:cNvPr id="7" name="図 6" descr="アイコン&#10;&#10;自動的に生成された説明">
            <a:extLst>
              <a:ext uri="{FF2B5EF4-FFF2-40B4-BE49-F238E27FC236}">
                <a16:creationId xmlns:a16="http://schemas.microsoft.com/office/drawing/2014/main" id="{228FBEF9-DB85-BE4B-9CF0-0E4EBBA8CA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53490" y="360000"/>
            <a:ext cx="2864227" cy="123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8460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0AF34D1F-2521-1346-B25B-1BB04F53A6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1723" y="540000"/>
            <a:ext cx="7348554" cy="4987706"/>
          </a:xfrm>
          <a:prstGeom prst="rect">
            <a:avLst/>
          </a:prstGeom>
        </p:spPr>
      </p:pic>
      <p:sp>
        <p:nvSpPr>
          <p:cNvPr id="6" name="右矢印 5">
            <a:extLst>
              <a:ext uri="{FF2B5EF4-FFF2-40B4-BE49-F238E27FC236}">
                <a16:creationId xmlns:a16="http://schemas.microsoft.com/office/drawing/2014/main" id="{26623A8D-82B1-3A42-A578-377017B6BBB2}"/>
              </a:ext>
            </a:extLst>
          </p:cNvPr>
          <p:cNvSpPr/>
          <p:nvPr/>
        </p:nvSpPr>
        <p:spPr>
          <a:xfrm>
            <a:off x="1965643" y="5611529"/>
            <a:ext cx="670922" cy="453090"/>
          </a:xfrm>
          <a:prstGeom prst="rightArrow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rgbClr val="0070C0"/>
              </a:solidFill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A8BBBB56-3F73-8049-8E2B-4B4777AE6DB9}"/>
              </a:ext>
            </a:extLst>
          </p:cNvPr>
          <p:cNvSpPr txBox="1"/>
          <p:nvPr/>
        </p:nvSpPr>
        <p:spPr>
          <a:xfrm>
            <a:off x="2779806" y="5549121"/>
            <a:ext cx="8048615" cy="553998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altLang="ja-JP" sz="3600" dirty="0">
                <a:solidFill>
                  <a:srgbClr val="FF0000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1</a:t>
            </a:r>
            <a:r>
              <a:rPr lang="ja-JP" altLang="en-US" sz="3600" dirty="0">
                <a:solidFill>
                  <a:srgbClr val="FF0000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歳</a:t>
            </a:r>
            <a:r>
              <a:rPr lang="en-US" altLang="ja-JP" sz="3600" dirty="0">
                <a:solidFill>
                  <a:srgbClr val="FF0000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6</a:t>
            </a:r>
            <a:r>
              <a:rPr lang="ja-JP" altLang="en-US" sz="3600" dirty="0">
                <a:solidFill>
                  <a:srgbClr val="FF0000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か月</a:t>
            </a:r>
            <a:r>
              <a:rPr lang="en-US" altLang="ja-JP" sz="3600" dirty="0">
                <a:solidFill>
                  <a:srgbClr val="FF0000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〜2</a:t>
            </a:r>
            <a:r>
              <a:rPr lang="ja-JP" altLang="en-US" sz="3600" dirty="0">
                <a:solidFill>
                  <a:srgbClr val="FF0000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歳頃　</a:t>
            </a:r>
            <a:r>
              <a:rPr lang="ja-JP" altLang="en-US" sz="3600" dirty="0">
                <a:latin typeface="MS Gothic" panose="020B0609070205080204" pitchFamily="49" charset="-128"/>
                <a:ea typeface="MS Gothic" panose="020B0609070205080204" pitchFamily="49" charset="-128"/>
              </a:rPr>
              <a:t>通常の会話が成立</a:t>
            </a:r>
            <a:endParaRPr kumimoji="1" lang="ja-JP" altLang="en-US" sz="3600" dirty="0">
              <a:solidFill>
                <a:srgbClr val="FF0000"/>
              </a:solidFill>
              <a:latin typeface="MS Gothic" panose="020B0609070205080204" pitchFamily="49" charset="-128"/>
              <a:ea typeface="MS Gothic" panose="020B0609070205080204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88705051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>
            <a:extLst>
              <a:ext uri="{FF2B5EF4-FFF2-40B4-BE49-F238E27FC236}">
                <a16:creationId xmlns:a16="http://schemas.microsoft.com/office/drawing/2014/main" id="{BF7AE511-02C2-FC45-9B64-FD09444D5E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000" y="539999"/>
            <a:ext cx="10752000" cy="723214"/>
          </a:xfrm>
          <a:prstGeom prst="rect">
            <a:avLst/>
          </a:prstGeom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64A96DC3-E3A0-2F4C-BAB5-99562DFCBF92}"/>
              </a:ext>
            </a:extLst>
          </p:cNvPr>
          <p:cNvSpPr txBox="1"/>
          <p:nvPr/>
        </p:nvSpPr>
        <p:spPr>
          <a:xfrm>
            <a:off x="1266092" y="533381"/>
            <a:ext cx="10205908" cy="677108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ja-JP" altLang="en-US" sz="4400">
                <a:latin typeface="MS Gothic" panose="020B0609070205080204" pitchFamily="49" charset="-128"/>
                <a:ea typeface="MS Gothic" panose="020B0609070205080204" pitchFamily="49" charset="-128"/>
              </a:rPr>
              <a:t>④子どもと遊び</a:t>
            </a:r>
            <a:endParaRPr kumimoji="1" lang="ja-JP" altLang="en-US" sz="4400">
              <a:latin typeface="MS Gothic" panose="020B0609070205080204" pitchFamily="49" charset="-128"/>
              <a:ea typeface="MS Gothic" panose="020B0609070205080204" pitchFamily="49" charset="-128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BEB46253-8D3B-5845-AE11-6C50E6913E7C}"/>
              </a:ext>
            </a:extLst>
          </p:cNvPr>
          <p:cNvSpPr txBox="1"/>
          <p:nvPr/>
        </p:nvSpPr>
        <p:spPr>
          <a:xfrm>
            <a:off x="720000" y="1504816"/>
            <a:ext cx="10752000" cy="615553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ja-JP" altLang="en-US" sz="4000">
                <a:latin typeface="MS Gothic" panose="020B0609070205080204" pitchFamily="49" charset="-128"/>
                <a:ea typeface="MS Gothic" panose="020B0609070205080204" pitchFamily="49" charset="-128"/>
              </a:rPr>
              <a:t>遊びから学ぶこと</a:t>
            </a:r>
            <a:r>
              <a:rPr lang="en-US" altLang="ja-JP" sz="4000" dirty="0">
                <a:latin typeface="MS Gothic" panose="020B0609070205080204" pitchFamily="49" charset="-128"/>
                <a:ea typeface="MS Gothic" panose="020B0609070205080204" pitchFamily="49" charset="-128"/>
              </a:rPr>
              <a:t>…</a:t>
            </a:r>
            <a:endParaRPr kumimoji="1" lang="ja-JP" altLang="en-US" sz="4000">
              <a:solidFill>
                <a:srgbClr val="FF0000"/>
              </a:solidFill>
              <a:latin typeface="MS Gothic" panose="020B0609070205080204" pitchFamily="49" charset="-128"/>
              <a:ea typeface="MS Gothic" panose="020B0609070205080204" pitchFamily="49" charset="-128"/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6D07AFC0-07EB-7F41-A782-09E7D24D995B}"/>
              </a:ext>
            </a:extLst>
          </p:cNvPr>
          <p:cNvSpPr txBox="1">
            <a:spLocks/>
          </p:cNvSpPr>
          <p:nvPr/>
        </p:nvSpPr>
        <p:spPr>
          <a:xfrm>
            <a:off x="1711402" y="2265852"/>
            <a:ext cx="3600000" cy="864000"/>
          </a:xfrm>
          <a:prstGeom prst="roundRect">
            <a:avLst/>
          </a:prstGeom>
          <a:gradFill flip="none" rotWithShape="1">
            <a:gsLst>
              <a:gs pos="0">
                <a:srgbClr val="EFBFB8"/>
              </a:gs>
              <a:gs pos="100000">
                <a:srgbClr val="FFDCDC"/>
              </a:gs>
            </a:gsLst>
            <a:lin ang="13500000" scaled="1"/>
            <a:tileRect/>
          </a:gradFill>
          <a:ln w="25400" cap="flat">
            <a:solidFill>
              <a:srgbClr val="E5A08D"/>
            </a:solidFill>
            <a:round/>
          </a:ln>
        </p:spPr>
        <p:txBody>
          <a:bodyPr wrap="square" tIns="0" rtlCol="0" anchor="ctr" anchorCtr="1">
            <a:noAutofit/>
          </a:bodyPr>
          <a:lstStyle/>
          <a:p>
            <a:pPr algn="ctr"/>
            <a:r>
              <a:rPr lang="ja-JP" altLang="en-US" sz="3400">
                <a:latin typeface="MS Gothic" panose="020B0609070205080204" pitchFamily="49" charset="-128"/>
                <a:ea typeface="MS Gothic" panose="020B0609070205080204" pitchFamily="49" charset="-128"/>
              </a:rPr>
              <a:t>運動能力</a:t>
            </a:r>
            <a:endParaRPr kumimoji="1" lang="ja-JP" altLang="en-US" sz="3400">
              <a:latin typeface="MS Gothic" panose="020B0609070205080204" pitchFamily="49" charset="-128"/>
              <a:ea typeface="MS Gothic" panose="020B0609070205080204" pitchFamily="49" charset="-128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44F6CE8C-9720-C14E-98B8-91D0EF2149D9}"/>
              </a:ext>
            </a:extLst>
          </p:cNvPr>
          <p:cNvSpPr txBox="1">
            <a:spLocks/>
          </p:cNvSpPr>
          <p:nvPr/>
        </p:nvSpPr>
        <p:spPr>
          <a:xfrm>
            <a:off x="1711402" y="3220841"/>
            <a:ext cx="3600000" cy="864000"/>
          </a:xfrm>
          <a:prstGeom prst="roundRect">
            <a:avLst/>
          </a:prstGeom>
          <a:gradFill flip="none" rotWithShape="1">
            <a:gsLst>
              <a:gs pos="0">
                <a:srgbClr val="AFD1B2"/>
              </a:gs>
              <a:gs pos="100000">
                <a:srgbClr val="E3EFE1"/>
              </a:gs>
            </a:gsLst>
            <a:lin ang="13500000" scaled="1"/>
            <a:tileRect/>
          </a:gradFill>
          <a:ln w="25400" cap="flat">
            <a:solidFill>
              <a:srgbClr val="A0CAA8"/>
            </a:solidFill>
            <a:round/>
          </a:ln>
        </p:spPr>
        <p:txBody>
          <a:bodyPr wrap="square" tIns="0" rtlCol="0" anchor="ctr" anchorCtr="1">
            <a:noAutofit/>
          </a:bodyPr>
          <a:lstStyle/>
          <a:p>
            <a:pPr algn="ctr"/>
            <a:r>
              <a:rPr lang="ja-JP" altLang="en-US" sz="3400">
                <a:latin typeface="MS Gothic" panose="020B0609070205080204" pitchFamily="49" charset="-128"/>
                <a:ea typeface="MS Gothic" panose="020B0609070205080204" pitchFamily="49" charset="-128"/>
              </a:rPr>
              <a:t>感覚</a:t>
            </a:r>
            <a:endParaRPr kumimoji="1" lang="ja-JP" altLang="en-US" sz="3400">
              <a:latin typeface="MS Gothic" panose="020B0609070205080204" pitchFamily="49" charset="-128"/>
              <a:ea typeface="MS Gothic" panose="020B0609070205080204" pitchFamily="49" charset="-128"/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82F4648F-4A26-D44F-A763-D46A9F7CB245}"/>
              </a:ext>
            </a:extLst>
          </p:cNvPr>
          <p:cNvSpPr txBox="1">
            <a:spLocks/>
          </p:cNvSpPr>
          <p:nvPr/>
        </p:nvSpPr>
        <p:spPr>
          <a:xfrm>
            <a:off x="1711402" y="4175830"/>
            <a:ext cx="3600000" cy="900000"/>
          </a:xfrm>
          <a:prstGeom prst="roundRect">
            <a:avLst/>
          </a:prstGeom>
          <a:gradFill flip="none" rotWithShape="1">
            <a:gsLst>
              <a:gs pos="0">
                <a:srgbClr val="F0C99F"/>
              </a:gs>
              <a:gs pos="100000">
                <a:srgbClr val="FAE3D1"/>
              </a:gs>
            </a:gsLst>
            <a:lin ang="13500000" scaled="1"/>
            <a:tileRect/>
          </a:gradFill>
          <a:ln w="25400" cap="flat">
            <a:solidFill>
              <a:srgbClr val="E9B27F"/>
            </a:solidFill>
            <a:round/>
          </a:ln>
        </p:spPr>
        <p:txBody>
          <a:bodyPr wrap="square" tIns="0" rtlCol="0" anchor="ctr" anchorCtr="1">
            <a:noAutofit/>
          </a:bodyPr>
          <a:lstStyle/>
          <a:p>
            <a:pPr algn="ctr"/>
            <a:r>
              <a:rPr lang="ja-JP" altLang="en-US" sz="3400">
                <a:latin typeface="MS Gothic" panose="020B0609070205080204" pitchFamily="49" charset="-128"/>
                <a:ea typeface="MS Gothic" panose="020B0609070205080204" pitchFamily="49" charset="-128"/>
              </a:rPr>
              <a:t>情緒</a:t>
            </a:r>
            <a:endParaRPr kumimoji="1" lang="ja-JP" altLang="en-US" sz="3400">
              <a:latin typeface="MS Gothic" panose="020B0609070205080204" pitchFamily="49" charset="-128"/>
              <a:ea typeface="MS Gothic" panose="020B0609070205080204" pitchFamily="49" charset="-128"/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D7737ACF-BDA3-1E49-A2A6-A9CDCEF8FBC9}"/>
              </a:ext>
            </a:extLst>
          </p:cNvPr>
          <p:cNvSpPr txBox="1">
            <a:spLocks/>
          </p:cNvSpPr>
          <p:nvPr/>
        </p:nvSpPr>
        <p:spPr>
          <a:xfrm>
            <a:off x="1711402" y="5166820"/>
            <a:ext cx="3600000" cy="900000"/>
          </a:xfrm>
          <a:prstGeom prst="roundRect">
            <a:avLst/>
          </a:prstGeom>
          <a:gradFill flip="none" rotWithShape="1">
            <a:gsLst>
              <a:gs pos="0">
                <a:schemeClr val="accent5">
                  <a:lumMod val="60000"/>
                  <a:lumOff val="40000"/>
                </a:schemeClr>
              </a:gs>
              <a:gs pos="100000">
                <a:schemeClr val="accent5">
                  <a:lumMod val="20000"/>
                  <a:lumOff val="80000"/>
                </a:schemeClr>
              </a:gs>
            </a:gsLst>
            <a:lin ang="13500000" scaled="1"/>
            <a:tileRect/>
          </a:gradFill>
          <a:ln w="25400" cap="flat">
            <a:solidFill>
              <a:schemeClr val="accent5">
                <a:lumMod val="60000"/>
                <a:lumOff val="40000"/>
              </a:schemeClr>
            </a:solidFill>
            <a:round/>
          </a:ln>
        </p:spPr>
        <p:txBody>
          <a:bodyPr wrap="square" tIns="0" rtlCol="0" anchor="ctr" anchorCtr="1">
            <a:noAutofit/>
          </a:bodyPr>
          <a:lstStyle/>
          <a:p>
            <a:pPr algn="ctr"/>
            <a:r>
              <a:rPr lang="ja-JP" altLang="en-US" sz="3400">
                <a:latin typeface="MS Gothic" panose="020B0609070205080204" pitchFamily="49" charset="-128"/>
                <a:ea typeface="MS Gothic" panose="020B0609070205080204" pitchFamily="49" charset="-128"/>
              </a:rPr>
              <a:t>社会性</a:t>
            </a:r>
            <a:endParaRPr kumimoji="1" lang="ja-JP" altLang="en-US" sz="3400">
              <a:latin typeface="MS Gothic" panose="020B0609070205080204" pitchFamily="49" charset="-128"/>
              <a:ea typeface="MS Gothic" panose="020B0609070205080204" pitchFamily="49" charset="-128"/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40D53219-656E-0144-BC4C-3474E5D6D837}"/>
              </a:ext>
            </a:extLst>
          </p:cNvPr>
          <p:cNvSpPr txBox="1">
            <a:spLocks/>
          </p:cNvSpPr>
          <p:nvPr/>
        </p:nvSpPr>
        <p:spPr>
          <a:xfrm>
            <a:off x="6368970" y="2265852"/>
            <a:ext cx="3600000" cy="864000"/>
          </a:xfrm>
          <a:prstGeom prst="roundRect">
            <a:avLst/>
          </a:prstGeom>
          <a:gradFill flip="none" rotWithShape="1">
            <a:gsLst>
              <a:gs pos="0">
                <a:schemeClr val="accent4">
                  <a:lumMod val="60000"/>
                  <a:lumOff val="40000"/>
                </a:schemeClr>
              </a:gs>
              <a:gs pos="100000">
                <a:schemeClr val="accent4">
                  <a:lumMod val="20000"/>
                  <a:lumOff val="80000"/>
                </a:schemeClr>
              </a:gs>
            </a:gsLst>
            <a:lin ang="13500000" scaled="1"/>
            <a:tileRect/>
          </a:gradFill>
          <a:ln w="25400" cap="flat">
            <a:solidFill>
              <a:schemeClr val="accent4">
                <a:lumMod val="60000"/>
                <a:lumOff val="40000"/>
              </a:schemeClr>
            </a:solidFill>
            <a:round/>
          </a:ln>
        </p:spPr>
        <p:txBody>
          <a:bodyPr wrap="square" tIns="0" rtlCol="0" anchor="ctr" anchorCtr="1">
            <a:noAutofit/>
          </a:bodyPr>
          <a:lstStyle/>
          <a:p>
            <a:pPr algn="ctr"/>
            <a:r>
              <a:rPr lang="ja-JP" altLang="en-US" sz="3400">
                <a:latin typeface="MS Gothic" panose="020B0609070205080204" pitchFamily="49" charset="-128"/>
                <a:ea typeface="MS Gothic" panose="020B0609070205080204" pitchFamily="49" charset="-128"/>
              </a:rPr>
              <a:t>知的能力</a:t>
            </a:r>
            <a:endParaRPr kumimoji="1" lang="ja-JP" altLang="en-US" sz="3400">
              <a:latin typeface="MS Gothic" panose="020B0609070205080204" pitchFamily="49" charset="-128"/>
              <a:ea typeface="MS Gothic" panose="020B0609070205080204" pitchFamily="49" charset="-128"/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7E868056-24A2-D04F-991D-4ABFE4C89148}"/>
              </a:ext>
            </a:extLst>
          </p:cNvPr>
          <p:cNvSpPr txBox="1">
            <a:spLocks/>
          </p:cNvSpPr>
          <p:nvPr/>
        </p:nvSpPr>
        <p:spPr>
          <a:xfrm>
            <a:off x="6368970" y="3220841"/>
            <a:ext cx="3600000" cy="864000"/>
          </a:xfrm>
          <a:prstGeom prst="roundRect">
            <a:avLst/>
          </a:prstGeom>
          <a:gradFill flip="none" rotWithShape="1">
            <a:gsLst>
              <a:gs pos="0">
                <a:srgbClr val="E29DEB"/>
              </a:gs>
              <a:gs pos="100000">
                <a:srgbClr val="F7DAFF"/>
              </a:gs>
            </a:gsLst>
            <a:lin ang="13500000" scaled="1"/>
            <a:tileRect/>
          </a:gradFill>
          <a:ln w="25400" cap="flat">
            <a:solidFill>
              <a:srgbClr val="E29DEB"/>
            </a:solidFill>
            <a:round/>
          </a:ln>
        </p:spPr>
        <p:txBody>
          <a:bodyPr wrap="square" tIns="0" rtlCol="0" anchor="ctr" anchorCtr="1">
            <a:noAutofit/>
          </a:bodyPr>
          <a:lstStyle/>
          <a:p>
            <a:pPr algn="ctr"/>
            <a:r>
              <a:rPr lang="ja-JP" altLang="en-US" sz="3400">
                <a:latin typeface="MS Gothic" panose="020B0609070205080204" pitchFamily="49" charset="-128"/>
                <a:ea typeface="MS Gothic" panose="020B0609070205080204" pitchFamily="49" charset="-128"/>
              </a:rPr>
              <a:t>好奇心・探求心</a:t>
            </a:r>
            <a:endParaRPr kumimoji="1" lang="ja-JP" altLang="en-US" sz="3400">
              <a:latin typeface="MS Gothic" panose="020B0609070205080204" pitchFamily="49" charset="-128"/>
              <a:ea typeface="MS Gothic" panose="020B0609070205080204" pitchFamily="49" charset="-128"/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626F7FF0-1112-C148-9417-4E2D93CA63A7}"/>
              </a:ext>
            </a:extLst>
          </p:cNvPr>
          <p:cNvSpPr txBox="1">
            <a:spLocks/>
          </p:cNvSpPr>
          <p:nvPr/>
        </p:nvSpPr>
        <p:spPr>
          <a:xfrm>
            <a:off x="6368970" y="4175830"/>
            <a:ext cx="3600000" cy="900000"/>
          </a:xfrm>
          <a:prstGeom prst="roundRect">
            <a:avLst/>
          </a:prstGeom>
          <a:gradFill flip="none" rotWithShape="1">
            <a:gsLst>
              <a:gs pos="0">
                <a:srgbClr val="CDDE80"/>
              </a:gs>
              <a:gs pos="100000">
                <a:srgbClr val="ECFFBF"/>
              </a:gs>
            </a:gsLst>
            <a:lin ang="13500000" scaled="1"/>
            <a:tileRect/>
          </a:gradFill>
          <a:ln w="25400" cap="flat">
            <a:solidFill>
              <a:srgbClr val="CDDE80"/>
            </a:solidFill>
            <a:round/>
          </a:ln>
        </p:spPr>
        <p:txBody>
          <a:bodyPr wrap="square" tIns="0" bIns="46800" rtlCol="0" anchor="ctr" anchorCtr="1">
            <a:noAutofit/>
          </a:bodyPr>
          <a:lstStyle/>
          <a:p>
            <a:pPr algn="ctr"/>
            <a:r>
              <a:rPr lang="ja-JP" altLang="en-US" sz="3400">
                <a:latin typeface="MS Gothic" panose="020B0609070205080204" pitchFamily="49" charset="-128"/>
                <a:ea typeface="MS Gothic" panose="020B0609070205080204" pitchFamily="49" charset="-128"/>
              </a:rPr>
              <a:t>自律性</a:t>
            </a:r>
            <a:endParaRPr kumimoji="1" lang="ja-JP" altLang="en-US" sz="3400">
              <a:latin typeface="MS Gothic" panose="020B0609070205080204" pitchFamily="49" charset="-128"/>
              <a:ea typeface="MS Gothic" panose="020B0609070205080204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00816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1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54ABA15-F3C9-AF40-A23E-F2F69504C9C6}"/>
              </a:ext>
            </a:extLst>
          </p:cNvPr>
          <p:cNvSpPr txBox="1"/>
          <p:nvPr/>
        </p:nvSpPr>
        <p:spPr>
          <a:xfrm>
            <a:off x="720000" y="360000"/>
            <a:ext cx="10800000" cy="523220"/>
          </a:xfrm>
          <a:prstGeom prst="rect">
            <a:avLst/>
          </a:prstGeom>
          <a:noFill/>
          <a:effectLst/>
        </p:spPr>
        <p:txBody>
          <a:bodyPr wrap="square" rtlCol="0" anchor="t" anchorCtr="0">
            <a:spAutoFit/>
          </a:bodyPr>
          <a:lstStyle/>
          <a:p>
            <a:r>
              <a:rPr lang="ja-JP" altLang="en-US" sz="2800">
                <a:solidFill>
                  <a:schemeClr val="accent5">
                    <a:lumMod val="75000"/>
                  </a:schemeClr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●</a:t>
            </a:r>
            <a:r>
              <a:rPr lang="ja-JP" altLang="en-US" sz="2800">
                <a:latin typeface="MS Gothic" panose="020B0609070205080204" pitchFamily="49" charset="-128"/>
                <a:ea typeface="MS Gothic" panose="020B0609070205080204" pitchFamily="49" charset="-128"/>
              </a:rPr>
              <a:t>年齢と遊びの種類の変化の目安</a:t>
            </a:r>
            <a:endParaRPr kumimoji="1" lang="ja-JP" altLang="en-US" sz="2800" dirty="0">
              <a:latin typeface="MS Gothic" panose="020B0609070205080204" pitchFamily="49" charset="-128"/>
              <a:ea typeface="MS Gothic" panose="020B0609070205080204" pitchFamily="49" charset="-128"/>
            </a:endParaRPr>
          </a:p>
        </p:txBody>
      </p:sp>
      <p:pic>
        <p:nvPicPr>
          <p:cNvPr id="5" name="図 4" descr="テキスト&#10;&#10;AI 生成コンテンツは誤りを含む可能性があります。">
            <a:extLst>
              <a:ext uri="{FF2B5EF4-FFF2-40B4-BE49-F238E27FC236}">
                <a16:creationId xmlns:a16="http://schemas.microsoft.com/office/drawing/2014/main" id="{BDDE1BE1-B248-C552-A771-BDF05DB85AD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34494"/>
          <a:stretch>
            <a:fillRect/>
          </a:stretch>
        </p:blipFill>
        <p:spPr>
          <a:xfrm>
            <a:off x="720000" y="1043354"/>
            <a:ext cx="11250320" cy="4360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3972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直線矢印コネクタ 7">
            <a:extLst>
              <a:ext uri="{FF2B5EF4-FFF2-40B4-BE49-F238E27FC236}">
                <a16:creationId xmlns:a16="http://schemas.microsoft.com/office/drawing/2014/main" id="{6B305523-4ED8-2B47-BEAF-2BA26EDEE3A9}"/>
              </a:ext>
            </a:extLst>
          </p:cNvPr>
          <p:cNvCxnSpPr>
            <a:cxnSpLocks/>
          </p:cNvCxnSpPr>
          <p:nvPr/>
        </p:nvCxnSpPr>
        <p:spPr>
          <a:xfrm>
            <a:off x="3034800" y="2215800"/>
            <a:ext cx="8438147" cy="0"/>
          </a:xfrm>
          <a:prstGeom prst="straightConnector1">
            <a:avLst/>
          </a:prstGeom>
          <a:ln w="63500"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D4FE6005-521E-A04C-8D90-15598D1BC2F2}"/>
              </a:ext>
            </a:extLst>
          </p:cNvPr>
          <p:cNvSpPr txBox="1"/>
          <p:nvPr/>
        </p:nvSpPr>
        <p:spPr>
          <a:xfrm>
            <a:off x="720000" y="360000"/>
            <a:ext cx="10800000" cy="523220"/>
          </a:xfrm>
          <a:prstGeom prst="rect">
            <a:avLst/>
          </a:prstGeom>
          <a:noFill/>
          <a:effectLst/>
        </p:spPr>
        <p:txBody>
          <a:bodyPr wrap="square" rtlCol="0" anchor="t" anchorCtr="0">
            <a:spAutoFit/>
          </a:bodyPr>
          <a:lstStyle/>
          <a:p>
            <a:r>
              <a:rPr lang="ja-JP" altLang="en-US" sz="2800">
                <a:solidFill>
                  <a:schemeClr val="accent5">
                    <a:lumMod val="75000"/>
                  </a:schemeClr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●</a:t>
            </a:r>
            <a:r>
              <a:rPr lang="ja-JP" altLang="en-US" sz="2800">
                <a:latin typeface="MS Gothic" panose="020B0609070205080204" pitchFamily="49" charset="-128"/>
                <a:ea typeface="MS Gothic" panose="020B0609070205080204" pitchFamily="49" charset="-128"/>
              </a:rPr>
              <a:t>仲間遊びの種類の変化</a:t>
            </a:r>
            <a:endParaRPr kumimoji="1" lang="ja-JP" altLang="en-US" sz="2800" dirty="0">
              <a:latin typeface="MS Gothic" panose="020B0609070205080204" pitchFamily="49" charset="-128"/>
              <a:ea typeface="MS Gothic" panose="020B0609070205080204" pitchFamily="49" charset="-128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B555FA7B-BEC6-9A4C-AE02-A78E66CF9A10}"/>
              </a:ext>
            </a:extLst>
          </p:cNvPr>
          <p:cNvSpPr txBox="1"/>
          <p:nvPr/>
        </p:nvSpPr>
        <p:spPr>
          <a:xfrm>
            <a:off x="1439999" y="1197398"/>
            <a:ext cx="2052000" cy="522000"/>
          </a:xfrm>
          <a:prstGeom prst="rect">
            <a:avLst/>
          </a:prstGeom>
          <a:noFill/>
          <a:effectLst/>
        </p:spPr>
        <p:txBody>
          <a:bodyPr wrap="square" lIns="0" tIns="46800" rIns="0" rtlCol="0" anchor="t" anchorCtr="0">
            <a:spAutoFit/>
          </a:bodyPr>
          <a:lstStyle/>
          <a:p>
            <a:pPr algn="ctr"/>
            <a:r>
              <a:rPr lang="en-US" altLang="ja-JP" sz="2800" dirty="0">
                <a:latin typeface="MS Gothic" panose="020B0609070205080204" pitchFamily="49" charset="-128"/>
                <a:ea typeface="MS Gothic" panose="020B0609070205080204" pitchFamily="49" charset="-128"/>
              </a:rPr>
              <a:t>1</a:t>
            </a:r>
            <a:r>
              <a:rPr lang="ja-JP" altLang="en-US" sz="2800">
                <a:latin typeface="MS Gothic" panose="020B0609070205080204" pitchFamily="49" charset="-128"/>
                <a:ea typeface="MS Gothic" panose="020B0609070205080204" pitchFamily="49" charset="-128"/>
              </a:rPr>
              <a:t>歳頃</a:t>
            </a:r>
            <a:endParaRPr kumimoji="1" lang="ja-JP" altLang="en-US" sz="2800" dirty="0">
              <a:latin typeface="MS Gothic" panose="020B0609070205080204" pitchFamily="49" charset="-128"/>
              <a:ea typeface="MS Gothic" panose="020B0609070205080204" pitchFamily="49" charset="-128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7F0B3AB4-4EF9-7B47-879E-E00728A3BE8F}"/>
              </a:ext>
            </a:extLst>
          </p:cNvPr>
          <p:cNvSpPr txBox="1"/>
          <p:nvPr/>
        </p:nvSpPr>
        <p:spPr>
          <a:xfrm>
            <a:off x="668447" y="1284024"/>
            <a:ext cx="615553" cy="428554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effectLst/>
        </p:spPr>
        <p:txBody>
          <a:bodyPr vert="eaVert" wrap="square" rtlCol="0" anchor="t" anchorCtr="0">
            <a:spAutoFit/>
          </a:bodyPr>
          <a:lstStyle/>
          <a:p>
            <a:pPr algn="ctr"/>
            <a:r>
              <a:rPr lang="ja-JP" altLang="en-US" sz="2800">
                <a:latin typeface="MS Gothic" panose="020B0609070205080204" pitchFamily="49" charset="-128"/>
                <a:ea typeface="MS Gothic" panose="020B0609070205080204" pitchFamily="49" charset="-128"/>
              </a:rPr>
              <a:t>仲間遊び</a:t>
            </a:r>
            <a:endParaRPr kumimoji="1" lang="ja-JP" altLang="en-US" sz="2800" dirty="0">
              <a:latin typeface="MS Gothic" panose="020B0609070205080204" pitchFamily="49" charset="-128"/>
              <a:ea typeface="MS Gothic" panose="020B0609070205080204" pitchFamily="49" charset="-128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FED60FA7-957B-124F-A392-F27306638819}"/>
              </a:ext>
            </a:extLst>
          </p:cNvPr>
          <p:cNvSpPr txBox="1"/>
          <p:nvPr/>
        </p:nvSpPr>
        <p:spPr>
          <a:xfrm>
            <a:off x="1439999" y="1800000"/>
            <a:ext cx="2052000" cy="831600"/>
          </a:xfrm>
          <a:prstGeom prst="rect">
            <a:avLst/>
          </a:prstGeom>
          <a:solidFill>
            <a:srgbClr val="FFC8CD"/>
          </a:solidFill>
          <a:effectLst/>
        </p:spPr>
        <p:txBody>
          <a:bodyPr wrap="square" lIns="0" tIns="46800" rIns="0" rtlCol="0" anchor="ctr" anchorCtr="0">
            <a:spAutoFit/>
          </a:bodyPr>
          <a:lstStyle/>
          <a:p>
            <a:pPr algn="ctr"/>
            <a:r>
              <a:rPr lang="ja-JP" altLang="en-US" sz="2400">
                <a:latin typeface="MS Gothic" panose="020B0609070205080204" pitchFamily="49" charset="-128"/>
                <a:ea typeface="MS Gothic" panose="020B0609070205080204" pitchFamily="49" charset="-128"/>
              </a:rPr>
              <a:t>ひとり遊び</a:t>
            </a:r>
            <a:endParaRPr kumimoji="1" lang="ja-JP" altLang="en-US" sz="2400" dirty="0">
              <a:latin typeface="MS Gothic" panose="020B0609070205080204" pitchFamily="49" charset="-128"/>
              <a:ea typeface="MS Gothic" panose="020B0609070205080204" pitchFamily="49" charset="-128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5C774F9A-8E86-1B49-88AC-A41C8C51FD8D}"/>
              </a:ext>
            </a:extLst>
          </p:cNvPr>
          <p:cNvSpPr txBox="1"/>
          <p:nvPr/>
        </p:nvSpPr>
        <p:spPr>
          <a:xfrm>
            <a:off x="1439999" y="2735538"/>
            <a:ext cx="2052000" cy="1016753"/>
          </a:xfrm>
          <a:prstGeom prst="rect">
            <a:avLst/>
          </a:prstGeom>
          <a:noFill/>
          <a:effectLst/>
        </p:spPr>
        <p:txBody>
          <a:bodyPr wrap="square" lIns="0" tIns="46800" rIns="0" rtlCol="0" anchor="t" anchorCtr="0">
            <a:spAutoFit/>
          </a:bodyPr>
          <a:lstStyle/>
          <a:p>
            <a:r>
              <a:rPr lang="ja-JP" altLang="en-US" sz="2000">
                <a:latin typeface="MS Gothic" panose="020B0609070205080204" pitchFamily="49" charset="-128"/>
                <a:ea typeface="MS Gothic" panose="020B0609070205080204" pitchFamily="49" charset="-128"/>
              </a:rPr>
              <a:t>ほかの子どもとかかわらずに，一人で遊ぶ。</a:t>
            </a:r>
            <a:endParaRPr kumimoji="1" lang="ja-JP" altLang="en-US" sz="2000" dirty="0">
              <a:latin typeface="MS Gothic" panose="020B0609070205080204" pitchFamily="49" charset="-128"/>
              <a:ea typeface="MS Gothic" panose="020B0609070205080204" pitchFamily="49" charset="-128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7099EEF1-D257-BC47-A356-6A6228451E49}"/>
              </a:ext>
            </a:extLst>
          </p:cNvPr>
          <p:cNvSpPr txBox="1"/>
          <p:nvPr/>
        </p:nvSpPr>
        <p:spPr>
          <a:xfrm>
            <a:off x="3774126" y="1197398"/>
            <a:ext cx="2052000" cy="522000"/>
          </a:xfrm>
          <a:prstGeom prst="rect">
            <a:avLst/>
          </a:prstGeom>
          <a:noFill/>
          <a:effectLst/>
        </p:spPr>
        <p:txBody>
          <a:bodyPr wrap="square" lIns="0" tIns="46800" rIns="0" rtlCol="0" anchor="t" anchorCtr="0">
            <a:spAutoFit/>
          </a:bodyPr>
          <a:lstStyle/>
          <a:p>
            <a:pPr algn="ctr"/>
            <a:r>
              <a:rPr lang="en-US" altLang="ja-JP" sz="2800" dirty="0">
                <a:latin typeface="MS Gothic" panose="020B0609070205080204" pitchFamily="49" charset="-128"/>
                <a:ea typeface="MS Gothic" panose="020B0609070205080204" pitchFamily="49" charset="-128"/>
              </a:rPr>
              <a:t>2</a:t>
            </a:r>
            <a:r>
              <a:rPr lang="ja-JP" altLang="en-US" sz="2800">
                <a:latin typeface="MS Gothic" panose="020B0609070205080204" pitchFamily="49" charset="-128"/>
                <a:ea typeface="MS Gothic" panose="020B0609070205080204" pitchFamily="49" charset="-128"/>
              </a:rPr>
              <a:t>歳頃</a:t>
            </a:r>
            <a:endParaRPr kumimoji="1" lang="ja-JP" altLang="en-US" sz="2800" dirty="0">
              <a:latin typeface="MS Gothic" panose="020B0609070205080204" pitchFamily="49" charset="-128"/>
              <a:ea typeface="MS Gothic" panose="020B0609070205080204" pitchFamily="49" charset="-128"/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06117C5F-C3AC-7341-9E49-A992FE37E5FB}"/>
              </a:ext>
            </a:extLst>
          </p:cNvPr>
          <p:cNvSpPr txBox="1"/>
          <p:nvPr/>
        </p:nvSpPr>
        <p:spPr>
          <a:xfrm>
            <a:off x="6108253" y="1197398"/>
            <a:ext cx="2052000" cy="522000"/>
          </a:xfrm>
          <a:prstGeom prst="rect">
            <a:avLst/>
          </a:prstGeom>
          <a:noFill/>
          <a:effectLst/>
        </p:spPr>
        <p:txBody>
          <a:bodyPr wrap="square" lIns="0" tIns="46800" rIns="0" rtlCol="0" anchor="t" anchorCtr="0">
            <a:spAutoFit/>
          </a:bodyPr>
          <a:lstStyle/>
          <a:p>
            <a:pPr algn="ctr"/>
            <a:r>
              <a:rPr lang="en-US" altLang="ja-JP" sz="2800" dirty="0">
                <a:latin typeface="MS Gothic" panose="020B0609070205080204" pitchFamily="49" charset="-128"/>
                <a:ea typeface="MS Gothic" panose="020B0609070205080204" pitchFamily="49" charset="-128"/>
              </a:rPr>
              <a:t>3〜4</a:t>
            </a:r>
            <a:r>
              <a:rPr lang="ja-JP" altLang="en-US" sz="2800">
                <a:latin typeface="MS Gothic" panose="020B0609070205080204" pitchFamily="49" charset="-128"/>
                <a:ea typeface="MS Gothic" panose="020B0609070205080204" pitchFamily="49" charset="-128"/>
              </a:rPr>
              <a:t>歳頃</a:t>
            </a:r>
            <a:endParaRPr kumimoji="1" lang="ja-JP" altLang="en-US" sz="2800" dirty="0">
              <a:latin typeface="MS Gothic" panose="020B0609070205080204" pitchFamily="49" charset="-128"/>
              <a:ea typeface="MS Gothic" panose="020B0609070205080204" pitchFamily="49" charset="-128"/>
            </a:endParaRPr>
          </a:p>
        </p:txBody>
      </p:sp>
      <p:cxnSp>
        <p:nvCxnSpPr>
          <p:cNvPr id="11" name="直線矢印コネクタ 10">
            <a:extLst>
              <a:ext uri="{FF2B5EF4-FFF2-40B4-BE49-F238E27FC236}">
                <a16:creationId xmlns:a16="http://schemas.microsoft.com/office/drawing/2014/main" id="{65386613-33A5-994C-BF64-359ED2775DCF}"/>
              </a:ext>
            </a:extLst>
          </p:cNvPr>
          <p:cNvCxnSpPr>
            <a:cxnSpLocks/>
          </p:cNvCxnSpPr>
          <p:nvPr/>
        </p:nvCxnSpPr>
        <p:spPr>
          <a:xfrm>
            <a:off x="5188017" y="3051232"/>
            <a:ext cx="6284930" cy="0"/>
          </a:xfrm>
          <a:prstGeom prst="straightConnector1">
            <a:avLst/>
          </a:prstGeom>
          <a:ln w="63500"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C9FBFF5D-2594-1740-BDC9-11F2106D0497}"/>
              </a:ext>
            </a:extLst>
          </p:cNvPr>
          <p:cNvSpPr txBox="1"/>
          <p:nvPr/>
        </p:nvSpPr>
        <p:spPr>
          <a:xfrm>
            <a:off x="3774126" y="2622179"/>
            <a:ext cx="2052000" cy="832087"/>
          </a:xfrm>
          <a:prstGeom prst="rect">
            <a:avLst/>
          </a:prstGeom>
          <a:solidFill>
            <a:srgbClr val="FFC8CD"/>
          </a:solidFill>
          <a:effectLst/>
        </p:spPr>
        <p:txBody>
          <a:bodyPr wrap="square" lIns="0" tIns="46800" rIns="0" rtlCol="0" anchor="ctr" anchorCtr="0">
            <a:spAutoFit/>
          </a:bodyPr>
          <a:lstStyle/>
          <a:p>
            <a:pPr algn="ctr"/>
            <a:r>
              <a:rPr lang="ja-JP" altLang="en-US" sz="2400">
                <a:latin typeface="MS Gothic" panose="020B0609070205080204" pitchFamily="49" charset="-128"/>
                <a:ea typeface="MS Gothic" panose="020B0609070205080204" pitchFamily="49" charset="-128"/>
              </a:rPr>
              <a:t>並行（平行）遊び</a:t>
            </a:r>
            <a:endParaRPr kumimoji="1" lang="ja-JP" altLang="en-US" sz="2400" dirty="0">
              <a:latin typeface="MS Gothic" panose="020B0609070205080204" pitchFamily="49" charset="-128"/>
              <a:ea typeface="MS Gothic" panose="020B0609070205080204" pitchFamily="49" charset="-128"/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74F208CB-D8C7-6A4D-81E4-EFD19C27F0BA}"/>
              </a:ext>
            </a:extLst>
          </p:cNvPr>
          <p:cNvSpPr txBox="1"/>
          <p:nvPr/>
        </p:nvSpPr>
        <p:spPr>
          <a:xfrm>
            <a:off x="3774126" y="3514449"/>
            <a:ext cx="2052000" cy="1016753"/>
          </a:xfrm>
          <a:prstGeom prst="rect">
            <a:avLst/>
          </a:prstGeom>
          <a:noFill/>
          <a:effectLst/>
        </p:spPr>
        <p:txBody>
          <a:bodyPr wrap="square" lIns="0" tIns="46800" rIns="0" bIns="46800" rtlCol="0" anchor="t" anchorCtr="0">
            <a:spAutoFit/>
          </a:bodyPr>
          <a:lstStyle/>
          <a:p>
            <a:r>
              <a:rPr lang="ja-JP" altLang="en-US" sz="2000">
                <a:latin typeface="MS Gothic" panose="020B0609070205080204" pitchFamily="49" charset="-128"/>
                <a:ea typeface="MS Gothic" panose="020B0609070205080204" pitchFamily="49" charset="-128"/>
              </a:rPr>
              <a:t>同じ場所で同じことをしていても，別々に遊ぶ</a:t>
            </a:r>
            <a:r>
              <a:rPr lang="en-US" altLang="ja-JP" sz="2000" dirty="0">
                <a:solidFill>
                  <a:srgbClr val="FF0000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*</a:t>
            </a:r>
            <a:r>
              <a:rPr lang="ja-JP" altLang="en-US" sz="2000">
                <a:latin typeface="MS Gothic" panose="020B0609070205080204" pitchFamily="49" charset="-128"/>
                <a:ea typeface="MS Gothic" panose="020B0609070205080204" pitchFamily="49" charset="-128"/>
              </a:rPr>
              <a:t>。</a:t>
            </a:r>
            <a:endParaRPr kumimoji="1" lang="ja-JP" altLang="en-US" sz="2000" dirty="0">
              <a:latin typeface="MS Gothic" panose="020B0609070205080204" pitchFamily="49" charset="-128"/>
              <a:ea typeface="MS Gothic" panose="020B0609070205080204" pitchFamily="49" charset="-128"/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1EB93F25-8E23-764A-873C-5F7487574EB0}"/>
              </a:ext>
            </a:extLst>
          </p:cNvPr>
          <p:cNvSpPr txBox="1"/>
          <p:nvPr/>
        </p:nvSpPr>
        <p:spPr>
          <a:xfrm>
            <a:off x="6108253" y="2622179"/>
            <a:ext cx="2052000" cy="831600"/>
          </a:xfrm>
          <a:prstGeom prst="rect">
            <a:avLst/>
          </a:prstGeom>
          <a:solidFill>
            <a:srgbClr val="FFC8CD"/>
          </a:solidFill>
          <a:effectLst/>
        </p:spPr>
        <p:txBody>
          <a:bodyPr wrap="square" lIns="0" tIns="46800" rIns="0" rtlCol="0" anchor="ctr" anchorCtr="0">
            <a:spAutoFit/>
          </a:bodyPr>
          <a:lstStyle/>
          <a:p>
            <a:pPr algn="ctr"/>
            <a:r>
              <a:rPr lang="ja-JP" altLang="en-US" sz="2400">
                <a:latin typeface="MS Gothic" panose="020B0609070205080204" pitchFamily="49" charset="-128"/>
                <a:ea typeface="MS Gothic" panose="020B0609070205080204" pitchFamily="49" charset="-128"/>
              </a:rPr>
              <a:t>連合遊び</a:t>
            </a:r>
            <a:endParaRPr kumimoji="1" lang="ja-JP" altLang="en-US" sz="2400" dirty="0">
              <a:latin typeface="MS Gothic" panose="020B0609070205080204" pitchFamily="49" charset="-128"/>
              <a:ea typeface="MS Gothic" panose="020B0609070205080204" pitchFamily="49" charset="-128"/>
            </a:endParaRP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AC40B2E1-BA86-4049-9D0A-749B23C97E84}"/>
              </a:ext>
            </a:extLst>
          </p:cNvPr>
          <p:cNvSpPr txBox="1"/>
          <p:nvPr/>
        </p:nvSpPr>
        <p:spPr>
          <a:xfrm>
            <a:off x="6108253" y="3514449"/>
            <a:ext cx="2052000" cy="1016753"/>
          </a:xfrm>
          <a:prstGeom prst="rect">
            <a:avLst/>
          </a:prstGeom>
          <a:noFill/>
          <a:effectLst/>
        </p:spPr>
        <p:txBody>
          <a:bodyPr wrap="square" lIns="0" tIns="46800" rIns="0" rtlCol="0" anchor="t" anchorCtr="0">
            <a:spAutoFit/>
          </a:bodyPr>
          <a:lstStyle/>
          <a:p>
            <a:r>
              <a:rPr lang="ja-JP" altLang="en-US" sz="2000">
                <a:latin typeface="MS Gothic" panose="020B0609070205080204" pitchFamily="49" charset="-128"/>
                <a:ea typeface="MS Gothic" panose="020B0609070205080204" pitchFamily="49" charset="-128"/>
              </a:rPr>
              <a:t>いっしょに同じ遊びをするようになる。</a:t>
            </a:r>
            <a:endParaRPr kumimoji="1" lang="ja-JP" altLang="en-US" sz="2000" dirty="0">
              <a:latin typeface="MS Gothic" panose="020B0609070205080204" pitchFamily="49" charset="-128"/>
              <a:ea typeface="MS Gothic" panose="020B0609070205080204" pitchFamily="49" charset="-128"/>
            </a:endParaRPr>
          </a:p>
        </p:txBody>
      </p:sp>
      <p:cxnSp>
        <p:nvCxnSpPr>
          <p:cNvPr id="21" name="直線矢印コネクタ 20">
            <a:extLst>
              <a:ext uri="{FF2B5EF4-FFF2-40B4-BE49-F238E27FC236}">
                <a16:creationId xmlns:a16="http://schemas.microsoft.com/office/drawing/2014/main" id="{B460AE44-3B73-2541-B49A-6679D229D184}"/>
              </a:ext>
            </a:extLst>
          </p:cNvPr>
          <p:cNvCxnSpPr>
            <a:cxnSpLocks/>
          </p:cNvCxnSpPr>
          <p:nvPr/>
        </p:nvCxnSpPr>
        <p:spPr>
          <a:xfrm>
            <a:off x="9827394" y="3891059"/>
            <a:ext cx="1645553" cy="0"/>
          </a:xfrm>
          <a:prstGeom prst="straightConnector1">
            <a:avLst/>
          </a:prstGeom>
          <a:ln w="63500"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7CB8BE5B-8995-104B-9EC1-EFD27F994AC3}"/>
              </a:ext>
            </a:extLst>
          </p:cNvPr>
          <p:cNvSpPr txBox="1"/>
          <p:nvPr/>
        </p:nvSpPr>
        <p:spPr>
          <a:xfrm>
            <a:off x="8456817" y="1197398"/>
            <a:ext cx="2052000" cy="522000"/>
          </a:xfrm>
          <a:prstGeom prst="rect">
            <a:avLst/>
          </a:prstGeom>
          <a:noFill/>
          <a:effectLst/>
        </p:spPr>
        <p:txBody>
          <a:bodyPr wrap="square" lIns="0" tIns="46800" rIns="0" rtlCol="0" anchor="t" anchorCtr="0">
            <a:spAutoFit/>
          </a:bodyPr>
          <a:lstStyle/>
          <a:p>
            <a:pPr algn="ctr"/>
            <a:r>
              <a:rPr lang="en-US" altLang="ja-JP" sz="2800" dirty="0">
                <a:latin typeface="MS Gothic" panose="020B0609070205080204" pitchFamily="49" charset="-128"/>
                <a:ea typeface="MS Gothic" panose="020B0609070205080204" pitchFamily="49" charset="-128"/>
              </a:rPr>
              <a:t>5〜6</a:t>
            </a:r>
            <a:r>
              <a:rPr lang="ja-JP" altLang="en-US" sz="2800">
                <a:latin typeface="MS Gothic" panose="020B0609070205080204" pitchFamily="49" charset="-128"/>
                <a:ea typeface="MS Gothic" panose="020B0609070205080204" pitchFamily="49" charset="-128"/>
              </a:rPr>
              <a:t>歳頃</a:t>
            </a:r>
            <a:endParaRPr kumimoji="1" lang="ja-JP" altLang="en-US" sz="2800" dirty="0">
              <a:latin typeface="MS Gothic" panose="020B0609070205080204" pitchFamily="49" charset="-128"/>
              <a:ea typeface="MS Gothic" panose="020B0609070205080204" pitchFamily="49" charset="-128"/>
            </a:endParaRP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EBD5DA26-55DB-E44A-824B-082EB9F66DB8}"/>
              </a:ext>
            </a:extLst>
          </p:cNvPr>
          <p:cNvSpPr txBox="1"/>
          <p:nvPr/>
        </p:nvSpPr>
        <p:spPr>
          <a:xfrm>
            <a:off x="8456817" y="3453779"/>
            <a:ext cx="2052000" cy="831600"/>
          </a:xfrm>
          <a:prstGeom prst="rect">
            <a:avLst/>
          </a:prstGeom>
          <a:solidFill>
            <a:srgbClr val="FFC8CD"/>
          </a:solidFill>
          <a:effectLst/>
        </p:spPr>
        <p:txBody>
          <a:bodyPr wrap="square" lIns="0" tIns="46800" rIns="0" rtlCol="0" anchor="ctr" anchorCtr="0">
            <a:spAutoFit/>
          </a:bodyPr>
          <a:lstStyle/>
          <a:p>
            <a:pPr algn="ctr"/>
            <a:r>
              <a:rPr lang="ja-JP" altLang="en-US" sz="2400">
                <a:latin typeface="MS Gothic" panose="020B0609070205080204" pitchFamily="49" charset="-128"/>
                <a:ea typeface="MS Gothic" panose="020B0609070205080204" pitchFamily="49" charset="-128"/>
              </a:rPr>
              <a:t>協同（共同）遊び</a:t>
            </a:r>
            <a:endParaRPr kumimoji="1" lang="ja-JP" altLang="en-US" sz="2400" dirty="0">
              <a:latin typeface="MS Gothic" panose="020B0609070205080204" pitchFamily="49" charset="-128"/>
              <a:ea typeface="MS Gothic" panose="020B0609070205080204" pitchFamily="49" charset="-128"/>
            </a:endParaRP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825A22E0-564C-2346-B704-C357861072BF}"/>
              </a:ext>
            </a:extLst>
          </p:cNvPr>
          <p:cNvSpPr txBox="1"/>
          <p:nvPr/>
        </p:nvSpPr>
        <p:spPr>
          <a:xfrm>
            <a:off x="8456817" y="4339986"/>
            <a:ext cx="2052000" cy="1016753"/>
          </a:xfrm>
          <a:prstGeom prst="rect">
            <a:avLst/>
          </a:prstGeom>
          <a:noFill/>
          <a:effectLst/>
        </p:spPr>
        <p:txBody>
          <a:bodyPr wrap="square" lIns="0" tIns="46800" rIns="0" rtlCol="0" anchor="t" anchorCtr="0">
            <a:spAutoFit/>
          </a:bodyPr>
          <a:lstStyle/>
          <a:p>
            <a:r>
              <a:rPr lang="ja-JP" altLang="en-US" sz="2000">
                <a:latin typeface="MS Gothic" panose="020B0609070205080204" pitchFamily="49" charset="-128"/>
                <a:ea typeface="MS Gothic" panose="020B0609070205080204" pitchFamily="49" charset="-128"/>
              </a:rPr>
              <a:t>役割分担したり，ルールに従っていっしょに遊ぶ。</a:t>
            </a:r>
            <a:endParaRPr kumimoji="1" lang="ja-JP" altLang="en-US" sz="2000" dirty="0">
              <a:latin typeface="MS Gothic" panose="020B0609070205080204" pitchFamily="49" charset="-128"/>
              <a:ea typeface="MS Gothic" panose="020B0609070205080204" pitchFamily="49" charset="-128"/>
            </a:endParaRP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4CB7F160-3FEC-A74C-8333-3A7AF440E3A7}"/>
              </a:ext>
            </a:extLst>
          </p:cNvPr>
          <p:cNvSpPr txBox="1"/>
          <p:nvPr/>
        </p:nvSpPr>
        <p:spPr>
          <a:xfrm>
            <a:off x="1439999" y="5660602"/>
            <a:ext cx="7906617" cy="402291"/>
          </a:xfrm>
          <a:prstGeom prst="rect">
            <a:avLst/>
          </a:prstGeom>
          <a:noFill/>
          <a:effectLst/>
        </p:spPr>
        <p:txBody>
          <a:bodyPr wrap="square" lIns="0" tIns="46800" rIns="0" bIns="46800" rtlCol="0" anchor="t" anchorCtr="0">
            <a:spAutoFit/>
          </a:bodyPr>
          <a:lstStyle/>
          <a:p>
            <a:pPr marL="360000" indent="-360000"/>
            <a:r>
              <a:rPr lang="ja-JP" altLang="en-US" sz="2000">
                <a:solidFill>
                  <a:srgbClr val="FF0000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＊</a:t>
            </a:r>
            <a:r>
              <a:rPr lang="ja-JP" altLang="en-US" sz="2000">
                <a:latin typeface="MS Gothic" panose="020B0609070205080204" pitchFamily="49" charset="-128"/>
                <a:ea typeface="MS Gothic" panose="020B0609070205080204" pitchFamily="49" charset="-128"/>
              </a:rPr>
              <a:t>直接的なやりとりはなくても，たがいの存在を感じながら遊ぶ。</a:t>
            </a:r>
            <a:endParaRPr kumimoji="1" lang="ja-JP" altLang="en-US" sz="2000" dirty="0">
              <a:latin typeface="MS Gothic" panose="020B0609070205080204" pitchFamily="49" charset="-128"/>
              <a:ea typeface="MS Gothic" panose="020B0609070205080204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5186994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野球, 選手, 振る, ボール が含まれている画像&#10;&#10;自動的に生成された説明">
            <a:extLst>
              <a:ext uri="{FF2B5EF4-FFF2-40B4-BE49-F238E27FC236}">
                <a16:creationId xmlns:a16="http://schemas.microsoft.com/office/drawing/2014/main" id="{23AB2106-BB18-C447-A2B2-4C54500BA82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93466" y="360000"/>
            <a:ext cx="2857500" cy="1231900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55C706B8-78A6-5A4B-A34B-898D3D13322D}"/>
              </a:ext>
            </a:extLst>
          </p:cNvPr>
          <p:cNvSpPr txBox="1"/>
          <p:nvPr/>
        </p:nvSpPr>
        <p:spPr>
          <a:xfrm>
            <a:off x="720000" y="1006169"/>
            <a:ext cx="10752000" cy="2954655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altLang="ja-JP" sz="4800" dirty="0">
                <a:latin typeface="MS Gothic" panose="020B0609070205080204" pitchFamily="49" charset="-128"/>
                <a:ea typeface="MS Gothic" panose="020B0609070205080204" pitchFamily="49" charset="-128"/>
              </a:rPr>
              <a:t> </a:t>
            </a:r>
            <a:r>
              <a:rPr lang="ja-JP" altLang="en-US" sz="4800">
                <a:solidFill>
                  <a:srgbClr val="FF0000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児童文化</a:t>
            </a:r>
          </a:p>
          <a:p>
            <a:r>
              <a:rPr lang="ja-JP" altLang="en-US" sz="4800">
                <a:latin typeface="MS Gothic" panose="020B0609070205080204" pitchFamily="49" charset="-128"/>
                <a:ea typeface="MS Gothic" panose="020B0609070205080204" pitchFamily="49" charset="-128"/>
              </a:rPr>
              <a:t>子どもの豊かな情操や健やかな発達を促すために作られた、文学・美術、音楽演劇など。</a:t>
            </a:r>
            <a:endParaRPr kumimoji="1" lang="ja-JP" altLang="en-US" sz="2800">
              <a:solidFill>
                <a:srgbClr val="FF0000"/>
              </a:solidFill>
              <a:latin typeface="MS Gothic" panose="020B0609070205080204" pitchFamily="49" charset="-128"/>
              <a:ea typeface="MS Gothic" panose="020B0609070205080204" pitchFamily="49" charset="-128"/>
            </a:endParaRPr>
          </a:p>
        </p:txBody>
      </p:sp>
      <p:sp>
        <p:nvSpPr>
          <p:cNvPr id="4" name="メモ 3">
            <a:extLst>
              <a:ext uri="{FF2B5EF4-FFF2-40B4-BE49-F238E27FC236}">
                <a16:creationId xmlns:a16="http://schemas.microsoft.com/office/drawing/2014/main" id="{0CBE98F3-F1A4-A24C-8247-2A36190DD62B}"/>
              </a:ext>
            </a:extLst>
          </p:cNvPr>
          <p:cNvSpPr/>
          <p:nvPr/>
        </p:nvSpPr>
        <p:spPr>
          <a:xfrm>
            <a:off x="720000" y="1052950"/>
            <a:ext cx="3004977" cy="689221"/>
          </a:xfrm>
          <a:prstGeom prst="foldedCorner">
            <a:avLst/>
          </a:prstGeom>
          <a:solidFill>
            <a:srgbClr val="F7CFC1"/>
          </a:solidFill>
          <a:ln w="25400" cap="rnd">
            <a:solidFill>
              <a:srgbClr val="E49E99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4CF49546-F190-E64F-B4F1-2A6F0DC779B8}"/>
              </a:ext>
            </a:extLst>
          </p:cNvPr>
          <p:cNvSpPr txBox="1"/>
          <p:nvPr/>
        </p:nvSpPr>
        <p:spPr>
          <a:xfrm>
            <a:off x="720000" y="4442387"/>
            <a:ext cx="10752000" cy="1477328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ja-JP" altLang="en-US" sz="4800">
                <a:latin typeface="MS Gothic" panose="020B0609070205080204" pitchFamily="49" charset="-128"/>
                <a:ea typeface="MS Gothic" panose="020B0609070205080204" pitchFamily="49" charset="-128"/>
              </a:rPr>
              <a:t> </a:t>
            </a:r>
            <a:r>
              <a:rPr lang="ja-JP" altLang="en-US" sz="4800">
                <a:solidFill>
                  <a:srgbClr val="FF0000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児童文化財</a:t>
            </a:r>
          </a:p>
          <a:p>
            <a:r>
              <a:rPr lang="ja-JP" altLang="en-US" sz="4800">
                <a:latin typeface="MS Gothic" panose="020B0609070205080204" pitchFamily="49" charset="-128"/>
                <a:ea typeface="MS Gothic" panose="020B0609070205080204" pitchFamily="49" charset="-128"/>
              </a:rPr>
              <a:t>児童文化を伝える手段。</a:t>
            </a:r>
            <a:endParaRPr kumimoji="1" lang="ja-JP" altLang="en-US" sz="2800">
              <a:solidFill>
                <a:srgbClr val="FF0000"/>
              </a:solidFill>
              <a:latin typeface="MS Gothic" panose="020B0609070205080204" pitchFamily="49" charset="-128"/>
              <a:ea typeface="MS Gothic" panose="020B0609070205080204" pitchFamily="49" charset="-128"/>
            </a:endParaRPr>
          </a:p>
        </p:txBody>
      </p:sp>
      <p:sp>
        <p:nvSpPr>
          <p:cNvPr id="6" name="メモ 5">
            <a:extLst>
              <a:ext uri="{FF2B5EF4-FFF2-40B4-BE49-F238E27FC236}">
                <a16:creationId xmlns:a16="http://schemas.microsoft.com/office/drawing/2014/main" id="{1AF2994A-C94F-6B44-B290-6BAE1F2171D1}"/>
              </a:ext>
            </a:extLst>
          </p:cNvPr>
          <p:cNvSpPr/>
          <p:nvPr/>
        </p:nvSpPr>
        <p:spPr>
          <a:xfrm>
            <a:off x="719999" y="4508420"/>
            <a:ext cx="3649869" cy="689221"/>
          </a:xfrm>
          <a:prstGeom prst="foldedCorner">
            <a:avLst/>
          </a:prstGeom>
          <a:solidFill>
            <a:srgbClr val="F7CFC1"/>
          </a:solidFill>
          <a:ln w="25400" cap="rnd">
            <a:solidFill>
              <a:srgbClr val="E49E99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24471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C242693E-ACD3-814C-BA5A-1F18B6CEEC92}"/>
              </a:ext>
            </a:extLst>
          </p:cNvPr>
          <p:cNvSpPr txBox="1"/>
          <p:nvPr/>
        </p:nvSpPr>
        <p:spPr>
          <a:xfrm>
            <a:off x="720000" y="360000"/>
            <a:ext cx="10800000" cy="523220"/>
          </a:xfrm>
          <a:prstGeom prst="rect">
            <a:avLst/>
          </a:prstGeom>
          <a:noFill/>
          <a:effectLst/>
        </p:spPr>
        <p:txBody>
          <a:bodyPr wrap="square" rtlCol="0" anchor="t" anchorCtr="0">
            <a:spAutoFit/>
          </a:bodyPr>
          <a:lstStyle/>
          <a:p>
            <a:r>
              <a:rPr lang="ja-JP" altLang="en-US" sz="2800">
                <a:solidFill>
                  <a:schemeClr val="accent5">
                    <a:lumMod val="75000"/>
                  </a:schemeClr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●</a:t>
            </a:r>
            <a:r>
              <a:rPr lang="ja-JP" altLang="en-US" sz="2800">
                <a:latin typeface="MS Gothic" panose="020B0609070205080204" pitchFamily="49" charset="-128"/>
                <a:ea typeface="MS Gothic" panose="020B0609070205080204" pitchFamily="49" charset="-128"/>
              </a:rPr>
              <a:t>文化施設</a:t>
            </a:r>
            <a:endParaRPr kumimoji="1" lang="ja-JP" altLang="en-US" sz="2800" dirty="0">
              <a:latin typeface="MS Gothic" panose="020B0609070205080204" pitchFamily="49" charset="-128"/>
              <a:ea typeface="MS Gothic" panose="020B0609070205080204" pitchFamily="49" charset="-128"/>
            </a:endParaRPr>
          </a:p>
        </p:txBody>
      </p:sp>
      <p:pic>
        <p:nvPicPr>
          <p:cNvPr id="4" name="図 3" descr="人, フェンス, 動物, 屋外 が含まれている画像&#10;&#10;自動的に生成された説明">
            <a:extLst>
              <a:ext uri="{FF2B5EF4-FFF2-40B4-BE49-F238E27FC236}">
                <a16:creationId xmlns:a16="http://schemas.microsoft.com/office/drawing/2014/main" id="{5167A404-672B-6D4C-A120-CBAA5B63745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0002" y="1095342"/>
            <a:ext cx="4171036" cy="2772000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498AAA45-717B-A545-9257-D0FF2349CBA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90381" y="434341"/>
            <a:ext cx="4365785" cy="2772000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F90C3C23-09DD-944A-865E-BA5977F887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18518" y="3429000"/>
            <a:ext cx="4154755" cy="2772000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53F19EA2-DAB3-DD4D-BA12-53A317AF8FF2}"/>
              </a:ext>
            </a:extLst>
          </p:cNvPr>
          <p:cNvSpPr txBox="1"/>
          <p:nvPr/>
        </p:nvSpPr>
        <p:spPr>
          <a:xfrm>
            <a:off x="719998" y="3901579"/>
            <a:ext cx="2504463" cy="430887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ja-JP" altLang="en-US" sz="2800">
                <a:solidFill>
                  <a:schemeClr val="accent4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▲</a:t>
            </a:r>
            <a:r>
              <a:rPr lang="ja-JP" altLang="en-US" sz="2800">
                <a:latin typeface="MS Gothic" panose="020B0609070205080204" pitchFamily="49" charset="-128"/>
                <a:ea typeface="MS Gothic" panose="020B0609070205080204" pitchFamily="49" charset="-128"/>
              </a:rPr>
              <a:t>動物園</a:t>
            </a:r>
            <a:endParaRPr kumimoji="1" lang="ja-JP" altLang="en-US" sz="2800">
              <a:solidFill>
                <a:srgbClr val="FF0000"/>
              </a:solidFill>
              <a:latin typeface="MS Gothic" panose="020B0609070205080204" pitchFamily="49" charset="-128"/>
              <a:ea typeface="MS Gothic" panose="020B0609070205080204" pitchFamily="49" charset="-128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8DBDE9BE-445D-084B-94F0-DD67ACF801E2}"/>
              </a:ext>
            </a:extLst>
          </p:cNvPr>
          <p:cNvSpPr txBox="1"/>
          <p:nvPr/>
        </p:nvSpPr>
        <p:spPr>
          <a:xfrm>
            <a:off x="10367487" y="3251807"/>
            <a:ext cx="1252232" cy="861774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ja-JP" altLang="en-US" sz="2800">
                <a:solidFill>
                  <a:schemeClr val="accent4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　　▲</a:t>
            </a:r>
            <a:endParaRPr lang="en-US" altLang="ja-JP" sz="2800" dirty="0">
              <a:solidFill>
                <a:schemeClr val="accent4"/>
              </a:solidFill>
              <a:latin typeface="MS Gothic" panose="020B0609070205080204" pitchFamily="49" charset="-128"/>
              <a:ea typeface="MS Gothic" panose="020B0609070205080204" pitchFamily="49" charset="-128"/>
            </a:endParaRPr>
          </a:p>
          <a:p>
            <a:r>
              <a:rPr lang="ja-JP" altLang="en-US" sz="2800">
                <a:latin typeface="MS Gothic" panose="020B0609070205080204" pitchFamily="49" charset="-128"/>
                <a:ea typeface="MS Gothic" panose="020B0609070205080204" pitchFamily="49" charset="-128"/>
              </a:rPr>
              <a:t>水族館</a:t>
            </a:r>
            <a:endParaRPr kumimoji="1" lang="ja-JP" altLang="en-US" sz="2800">
              <a:solidFill>
                <a:srgbClr val="FF0000"/>
              </a:solidFill>
              <a:latin typeface="MS Gothic" panose="020B0609070205080204" pitchFamily="49" charset="-128"/>
              <a:ea typeface="MS Gothic" panose="020B0609070205080204" pitchFamily="49" charset="-128"/>
            </a:endParaRPr>
          </a:p>
        </p:txBody>
      </p:sp>
      <p:grpSp>
        <p:nvGrpSpPr>
          <p:cNvPr id="11" name="グループ化 10">
            <a:extLst>
              <a:ext uri="{FF2B5EF4-FFF2-40B4-BE49-F238E27FC236}">
                <a16:creationId xmlns:a16="http://schemas.microsoft.com/office/drawing/2014/main" id="{B4A6B142-4E1C-A444-B4BD-255511941864}"/>
              </a:ext>
            </a:extLst>
          </p:cNvPr>
          <p:cNvGrpSpPr/>
          <p:nvPr/>
        </p:nvGrpSpPr>
        <p:grpSpPr>
          <a:xfrm>
            <a:off x="3601052" y="5762658"/>
            <a:ext cx="1517466" cy="430887"/>
            <a:chOff x="835502" y="5160413"/>
            <a:chExt cx="1517466" cy="430887"/>
          </a:xfrm>
        </p:grpSpPr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379FFFED-B2AA-294C-96E9-5926C46F19FA}"/>
                </a:ext>
              </a:extLst>
            </p:cNvPr>
            <p:cNvSpPr txBox="1"/>
            <p:nvPr/>
          </p:nvSpPr>
          <p:spPr>
            <a:xfrm>
              <a:off x="835502" y="5160413"/>
              <a:ext cx="1185804" cy="430887"/>
            </a:xfrm>
            <a:prstGeom prst="rect">
              <a:avLst/>
            </a:prstGeom>
            <a:noFill/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txBody>
            <a:bodyPr wrap="square" lIns="0" tIns="0" rIns="0" bIns="0" rtlCol="0" anchor="ctr" anchorCtr="0">
              <a:spAutoFit/>
            </a:bodyPr>
            <a:lstStyle/>
            <a:p>
              <a:r>
                <a:rPr lang="ja-JP" altLang="en-US" sz="2800">
                  <a:latin typeface="MS Gothic" panose="020B0609070205080204" pitchFamily="49" charset="-128"/>
                  <a:ea typeface="MS Gothic" panose="020B0609070205080204" pitchFamily="49" charset="-128"/>
                </a:rPr>
                <a:t>博物館</a:t>
              </a:r>
              <a:endParaRPr lang="ja-JP" altLang="en-US" sz="5400">
                <a:solidFill>
                  <a:schemeClr val="accent4"/>
                </a:solidFill>
              </a:endParaRPr>
            </a:p>
          </p:txBody>
        </p:sp>
        <p:sp>
          <p:nvSpPr>
            <p:cNvPr id="10" name="テキスト ボックス 9">
              <a:extLst>
                <a:ext uri="{FF2B5EF4-FFF2-40B4-BE49-F238E27FC236}">
                  <a16:creationId xmlns:a16="http://schemas.microsoft.com/office/drawing/2014/main" id="{FCC05FBB-5D11-7849-9A22-877929011D3B}"/>
                </a:ext>
              </a:extLst>
            </p:cNvPr>
            <p:cNvSpPr txBox="1"/>
            <p:nvPr/>
          </p:nvSpPr>
          <p:spPr>
            <a:xfrm rot="5400000">
              <a:off x="1951643" y="5178977"/>
              <a:ext cx="371764" cy="430887"/>
            </a:xfrm>
            <a:prstGeom prst="rect">
              <a:avLst/>
            </a:prstGeom>
            <a:noFill/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txBody>
            <a:bodyPr wrap="square" lIns="0" tIns="0" rIns="0" bIns="0" rtlCol="0" anchor="t" anchorCtr="0">
              <a:spAutoFit/>
            </a:bodyPr>
            <a:lstStyle/>
            <a:p>
              <a:r>
                <a:rPr lang="ja-JP" altLang="en-US" sz="2800">
                  <a:solidFill>
                    <a:schemeClr val="accent4"/>
                  </a:solidFill>
                  <a:latin typeface="MS Gothic" panose="020B0609070205080204" pitchFamily="49" charset="-128"/>
                  <a:ea typeface="MS Gothic" panose="020B0609070205080204" pitchFamily="49" charset="-128"/>
                </a:rPr>
                <a:t>▲</a:t>
              </a:r>
              <a:endParaRPr kumimoji="1" lang="ja-JP" altLang="en-US" sz="2800">
                <a:solidFill>
                  <a:srgbClr val="FF0000"/>
                </a:solidFill>
                <a:latin typeface="MS Gothic" panose="020B0609070205080204" pitchFamily="49" charset="-128"/>
                <a:ea typeface="MS Gothic" panose="020B0609070205080204" pitchFamily="49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596771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8">
            <a:extLst>
              <a:ext uri="{FF2B5EF4-FFF2-40B4-BE49-F238E27FC236}">
                <a16:creationId xmlns:a16="http://schemas.microsoft.com/office/drawing/2014/main" id="{2DB45FA0-58EA-594F-ACF2-97E593DD8F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000" y="539999"/>
            <a:ext cx="10752000" cy="723214"/>
          </a:xfrm>
          <a:prstGeom prst="rect">
            <a:avLst/>
          </a:prstGeom>
        </p:spPr>
      </p:pic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6B0776FC-9FB2-B34A-884D-FD81DA30F0A6}"/>
              </a:ext>
            </a:extLst>
          </p:cNvPr>
          <p:cNvSpPr txBox="1"/>
          <p:nvPr/>
        </p:nvSpPr>
        <p:spPr>
          <a:xfrm>
            <a:off x="1266092" y="533381"/>
            <a:ext cx="10205908" cy="677108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ja-JP" altLang="en-US" sz="4400">
                <a:latin typeface="MS Gothic" panose="020B0609070205080204" pitchFamily="49" charset="-128"/>
                <a:ea typeface="MS Gothic" panose="020B0609070205080204" pitchFamily="49" charset="-128"/>
              </a:rPr>
              <a:t>①子どもの成長の特徴</a:t>
            </a:r>
            <a:endParaRPr kumimoji="1" lang="ja-JP" altLang="en-US" sz="4400">
              <a:latin typeface="MS Gothic" panose="020B0609070205080204" pitchFamily="49" charset="-128"/>
              <a:ea typeface="MS Gothic" panose="020B0609070205080204" pitchFamily="49" charset="-128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BE5470DC-F089-5144-A171-57B33F9D169C}"/>
              </a:ext>
            </a:extLst>
          </p:cNvPr>
          <p:cNvSpPr txBox="1"/>
          <p:nvPr/>
        </p:nvSpPr>
        <p:spPr>
          <a:xfrm>
            <a:off x="719999" y="2041669"/>
            <a:ext cx="11253827" cy="3406061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ja-JP" altLang="en-US" sz="3600" dirty="0">
                <a:latin typeface="MS Gothic" panose="020B0609070205080204" pitchFamily="49" charset="-128"/>
                <a:ea typeface="MS Gothic" panose="020B0609070205080204" pitchFamily="49" charset="-128"/>
              </a:rPr>
              <a:t> </a:t>
            </a:r>
            <a:r>
              <a:rPr lang="ja-JP" altLang="en-US" sz="3600" dirty="0">
                <a:solidFill>
                  <a:srgbClr val="FF0000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乳児期</a:t>
            </a:r>
            <a:r>
              <a:rPr lang="ja-JP" altLang="en-US" sz="3600" dirty="0">
                <a:latin typeface="MS Gothic" panose="020B0609070205080204" pitchFamily="49" charset="-128"/>
                <a:ea typeface="MS Gothic" panose="020B0609070205080204" pitchFamily="49" charset="-128"/>
              </a:rPr>
              <a:t> </a:t>
            </a:r>
            <a:r>
              <a:rPr lang="en-US" altLang="ja-JP" sz="3600" dirty="0">
                <a:latin typeface="MS Gothic" panose="020B0609070205080204" pitchFamily="49" charset="-128"/>
                <a:ea typeface="MS Gothic" panose="020B0609070205080204" pitchFamily="49" charset="-128"/>
              </a:rPr>
              <a:t>……</a:t>
            </a:r>
            <a:r>
              <a:rPr lang="ja-JP" altLang="en-US" sz="3600" dirty="0">
                <a:latin typeface="MS Gothic" panose="020B0609070205080204" pitchFamily="49" charset="-128"/>
                <a:ea typeface="MS Gothic" panose="020B0609070205080204" pitchFamily="49" charset="-128"/>
              </a:rPr>
              <a:t>出生から</a:t>
            </a:r>
            <a:r>
              <a:rPr lang="en-US" altLang="ja-JP" sz="3600" dirty="0">
                <a:latin typeface="MS Gothic" panose="020B0609070205080204" pitchFamily="49" charset="-128"/>
                <a:ea typeface="MS Gothic" panose="020B0609070205080204" pitchFamily="49" charset="-128"/>
              </a:rPr>
              <a:t>1</a:t>
            </a:r>
            <a:r>
              <a:rPr lang="ja-JP" altLang="en-US" sz="3600" dirty="0">
                <a:latin typeface="MS Gothic" panose="020B0609070205080204" pitchFamily="49" charset="-128"/>
                <a:ea typeface="MS Gothic" panose="020B0609070205080204" pitchFamily="49" charset="-128"/>
              </a:rPr>
              <a:t>歳未満</a:t>
            </a:r>
          </a:p>
          <a:p>
            <a:r>
              <a:rPr lang="ja-JP" altLang="en-US" sz="3600" dirty="0">
                <a:latin typeface="MS Gothic" panose="020B0609070205080204" pitchFamily="49" charset="-128"/>
                <a:ea typeface="MS Gothic" panose="020B0609070205080204" pitchFamily="49" charset="-128"/>
              </a:rPr>
              <a:t>　→出生から生後</a:t>
            </a:r>
            <a:r>
              <a:rPr lang="en-US" altLang="ja-JP" sz="3600" dirty="0">
                <a:latin typeface="MS Gothic" panose="020B0609070205080204" pitchFamily="49" charset="-128"/>
                <a:ea typeface="MS Gothic" panose="020B0609070205080204" pitchFamily="49" charset="-128"/>
              </a:rPr>
              <a:t>28</a:t>
            </a:r>
            <a:r>
              <a:rPr lang="ja-JP" altLang="en-US" sz="3600" dirty="0">
                <a:latin typeface="MS Gothic" panose="020B0609070205080204" pitchFamily="49" charset="-128"/>
                <a:ea typeface="MS Gothic" panose="020B0609070205080204" pitchFamily="49" charset="-128"/>
              </a:rPr>
              <a:t>日未満（</a:t>
            </a:r>
            <a:r>
              <a:rPr lang="en-US" altLang="ja-JP" sz="3600" dirty="0">
                <a:latin typeface="MS Gothic" panose="020B0609070205080204" pitchFamily="49" charset="-128"/>
                <a:ea typeface="MS Gothic" panose="020B0609070205080204" pitchFamily="49" charset="-128"/>
              </a:rPr>
              <a:t>1</a:t>
            </a:r>
            <a:r>
              <a:rPr lang="ja-JP" altLang="en-US" sz="3600" dirty="0">
                <a:latin typeface="MS Gothic" panose="020B0609070205080204" pitchFamily="49" charset="-128"/>
                <a:ea typeface="MS Gothic" panose="020B0609070205080204" pitchFamily="49" charset="-128"/>
              </a:rPr>
              <a:t>か月未満）「</a:t>
            </a:r>
            <a:r>
              <a:rPr lang="ja-JP" altLang="en-US" sz="3600" dirty="0">
                <a:solidFill>
                  <a:srgbClr val="FF0000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新生児期</a:t>
            </a:r>
            <a:r>
              <a:rPr lang="ja-JP" altLang="en-US" sz="3600" dirty="0">
                <a:latin typeface="MS Gothic" panose="020B0609070205080204" pitchFamily="49" charset="-128"/>
                <a:ea typeface="MS Gothic" panose="020B0609070205080204" pitchFamily="49" charset="-128"/>
              </a:rPr>
              <a:t>」</a:t>
            </a:r>
            <a:endParaRPr lang="ja-JP" altLang="en" sz="3600" dirty="0">
              <a:latin typeface="MS Gothic" panose="020B0609070205080204" pitchFamily="49" charset="-128"/>
              <a:ea typeface="MS Gothic" panose="020B0609070205080204" pitchFamily="49" charset="-128"/>
            </a:endParaRPr>
          </a:p>
          <a:p>
            <a:pPr>
              <a:spcBef>
                <a:spcPts val="800"/>
              </a:spcBef>
            </a:pPr>
            <a:r>
              <a:rPr lang="ja-JP" altLang="en" sz="3600" dirty="0">
                <a:latin typeface="MS Gothic" panose="020B0609070205080204" pitchFamily="49" charset="-128"/>
                <a:ea typeface="MS Gothic" panose="020B0609070205080204" pitchFamily="49" charset="-128"/>
              </a:rPr>
              <a:t> </a:t>
            </a:r>
            <a:r>
              <a:rPr lang="ja-JP" altLang="en-US" sz="3600" dirty="0">
                <a:solidFill>
                  <a:srgbClr val="FF0000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幼児期</a:t>
            </a:r>
            <a:r>
              <a:rPr lang="ja-JP" altLang="en-US" sz="3600" dirty="0">
                <a:latin typeface="MS Gothic" panose="020B0609070205080204" pitchFamily="49" charset="-128"/>
                <a:ea typeface="MS Gothic" panose="020B0609070205080204" pitchFamily="49" charset="-128"/>
              </a:rPr>
              <a:t> </a:t>
            </a:r>
            <a:r>
              <a:rPr lang="en-US" altLang="ja-JP" sz="3600" dirty="0">
                <a:latin typeface="MS Gothic" panose="020B0609070205080204" pitchFamily="49" charset="-128"/>
                <a:ea typeface="MS Gothic" panose="020B0609070205080204" pitchFamily="49" charset="-128"/>
              </a:rPr>
              <a:t>……1</a:t>
            </a:r>
            <a:r>
              <a:rPr lang="ja-JP" altLang="en-US" sz="3600" dirty="0">
                <a:latin typeface="MS Gothic" panose="020B0609070205080204" pitchFamily="49" charset="-128"/>
                <a:ea typeface="MS Gothic" panose="020B0609070205080204" pitchFamily="49" charset="-128"/>
              </a:rPr>
              <a:t>歳から小学校入学前</a:t>
            </a:r>
          </a:p>
          <a:p>
            <a:pPr>
              <a:spcBef>
                <a:spcPts val="800"/>
              </a:spcBef>
            </a:pPr>
            <a:r>
              <a:rPr lang="ja-JP" altLang="en-US" sz="3600" dirty="0">
                <a:latin typeface="MS Gothic" panose="020B0609070205080204" pitchFamily="49" charset="-128"/>
                <a:ea typeface="MS Gothic" panose="020B0609070205080204" pitchFamily="49" charset="-128"/>
              </a:rPr>
              <a:t> </a:t>
            </a:r>
            <a:r>
              <a:rPr lang="ja-JP" altLang="en-US" sz="3600" dirty="0">
                <a:solidFill>
                  <a:srgbClr val="FF0000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児童期（学童期）</a:t>
            </a:r>
            <a:r>
              <a:rPr lang="en-US" altLang="ja-JP" sz="3600" dirty="0">
                <a:latin typeface="MS Gothic" panose="020B0609070205080204" pitchFamily="49" charset="-128"/>
                <a:ea typeface="MS Gothic" panose="020B0609070205080204" pitchFamily="49" charset="-128"/>
              </a:rPr>
              <a:t>……</a:t>
            </a:r>
            <a:r>
              <a:rPr lang="ja-JP" altLang="en-US" sz="3600" dirty="0">
                <a:latin typeface="MS Gothic" panose="020B0609070205080204" pitchFamily="49" charset="-128"/>
                <a:ea typeface="MS Gothic" panose="020B0609070205080204" pitchFamily="49" charset="-128"/>
              </a:rPr>
              <a:t>小学校入学から卒業まで</a:t>
            </a:r>
          </a:p>
          <a:p>
            <a:endParaRPr lang="ja-JP" altLang="en-US" sz="3600" dirty="0">
              <a:latin typeface="MS Gothic" panose="020B0609070205080204" pitchFamily="49" charset="-128"/>
              <a:ea typeface="MS Gothic" panose="020B0609070205080204" pitchFamily="49" charset="-128"/>
            </a:endParaRPr>
          </a:p>
          <a:p>
            <a:r>
              <a:rPr lang="ja-JP" altLang="en-US" sz="2800" dirty="0">
                <a:latin typeface="MS Gothic" panose="020B0609070205080204" pitchFamily="49" charset="-128"/>
                <a:ea typeface="MS Gothic" panose="020B0609070205080204" pitchFamily="49" charset="-128"/>
              </a:rPr>
              <a:t>その他使われることば</a:t>
            </a:r>
            <a:r>
              <a:rPr lang="en-US" altLang="ja-JP" sz="2800" dirty="0">
                <a:latin typeface="MS Gothic" panose="020B0609070205080204" pitchFamily="49" charset="-128"/>
                <a:ea typeface="MS Gothic" panose="020B0609070205080204" pitchFamily="49" charset="-128"/>
              </a:rPr>
              <a:t>…… </a:t>
            </a:r>
            <a:r>
              <a:rPr lang="ja-JP" altLang="en-US" sz="2800" dirty="0">
                <a:solidFill>
                  <a:srgbClr val="FF0000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未就学児　幼児教育</a:t>
            </a:r>
            <a:endParaRPr kumimoji="1" lang="ja-JP" altLang="en-US" sz="2800" dirty="0">
              <a:solidFill>
                <a:srgbClr val="FF0000"/>
              </a:solidFill>
              <a:latin typeface="MS Gothic" panose="020B0609070205080204" pitchFamily="49" charset="-128"/>
              <a:ea typeface="MS Gothic" panose="020B0609070205080204" pitchFamily="49" charset="-128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AF29D2BF-AD0B-044E-B904-66978FBDD1EE}"/>
              </a:ext>
            </a:extLst>
          </p:cNvPr>
          <p:cNvSpPr txBox="1"/>
          <p:nvPr/>
        </p:nvSpPr>
        <p:spPr>
          <a:xfrm>
            <a:off x="720000" y="1364469"/>
            <a:ext cx="10800000" cy="523220"/>
          </a:xfrm>
          <a:prstGeom prst="rect">
            <a:avLst/>
          </a:prstGeom>
          <a:noFill/>
          <a:effectLst/>
        </p:spPr>
        <p:txBody>
          <a:bodyPr wrap="square" rtlCol="0" anchor="t" anchorCtr="0">
            <a:spAutoFit/>
          </a:bodyPr>
          <a:lstStyle/>
          <a:p>
            <a:r>
              <a:rPr lang="ja-JP" altLang="en-US" sz="2800">
                <a:solidFill>
                  <a:schemeClr val="accent5">
                    <a:lumMod val="75000"/>
                  </a:schemeClr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●</a:t>
            </a:r>
            <a:r>
              <a:rPr lang="ja-JP" altLang="en-US" sz="2800">
                <a:latin typeface="MS Gothic" panose="020B0609070205080204" pitchFamily="49" charset="-128"/>
                <a:ea typeface="MS Gothic" panose="020B0609070205080204" pitchFamily="49" charset="-128"/>
              </a:rPr>
              <a:t>発達・発育の区分</a:t>
            </a:r>
            <a:endParaRPr kumimoji="1" lang="ja-JP" altLang="en-US" sz="2800" dirty="0">
              <a:latin typeface="MS Gothic" panose="020B0609070205080204" pitchFamily="49" charset="-128"/>
              <a:ea typeface="MS Gothic" panose="020B0609070205080204" pitchFamily="49" charset="-128"/>
            </a:endParaRPr>
          </a:p>
        </p:txBody>
      </p:sp>
      <p:sp>
        <p:nvSpPr>
          <p:cNvPr id="12" name="メモ 11">
            <a:extLst>
              <a:ext uri="{FF2B5EF4-FFF2-40B4-BE49-F238E27FC236}">
                <a16:creationId xmlns:a16="http://schemas.microsoft.com/office/drawing/2014/main" id="{749757E5-D6E3-604B-A227-0630CEB8C52B}"/>
              </a:ext>
            </a:extLst>
          </p:cNvPr>
          <p:cNvSpPr/>
          <p:nvPr/>
        </p:nvSpPr>
        <p:spPr>
          <a:xfrm>
            <a:off x="719999" y="2070544"/>
            <a:ext cx="1821069" cy="540000"/>
          </a:xfrm>
          <a:prstGeom prst="foldedCorner">
            <a:avLst/>
          </a:prstGeom>
          <a:solidFill>
            <a:srgbClr val="F7CFC1"/>
          </a:solidFill>
          <a:ln w="25400" cap="rnd">
            <a:solidFill>
              <a:srgbClr val="E49E99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メモ 16">
            <a:extLst>
              <a:ext uri="{FF2B5EF4-FFF2-40B4-BE49-F238E27FC236}">
                <a16:creationId xmlns:a16="http://schemas.microsoft.com/office/drawing/2014/main" id="{8E1810F3-4FB8-B740-9B62-50FBF4E80A6C}"/>
              </a:ext>
            </a:extLst>
          </p:cNvPr>
          <p:cNvSpPr/>
          <p:nvPr/>
        </p:nvSpPr>
        <p:spPr>
          <a:xfrm>
            <a:off x="719999" y="3301216"/>
            <a:ext cx="1821069" cy="540000"/>
          </a:xfrm>
          <a:prstGeom prst="foldedCorner">
            <a:avLst/>
          </a:prstGeom>
          <a:solidFill>
            <a:srgbClr val="F7CFC1"/>
          </a:solidFill>
          <a:ln w="25400" cap="rnd">
            <a:solidFill>
              <a:srgbClr val="E49E99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メモ 17">
            <a:extLst>
              <a:ext uri="{FF2B5EF4-FFF2-40B4-BE49-F238E27FC236}">
                <a16:creationId xmlns:a16="http://schemas.microsoft.com/office/drawing/2014/main" id="{E4B83D5E-A490-A644-9B54-63707CEFEB50}"/>
              </a:ext>
            </a:extLst>
          </p:cNvPr>
          <p:cNvSpPr/>
          <p:nvPr/>
        </p:nvSpPr>
        <p:spPr>
          <a:xfrm>
            <a:off x="719999" y="3991888"/>
            <a:ext cx="3832750" cy="540000"/>
          </a:xfrm>
          <a:prstGeom prst="foldedCorner">
            <a:avLst/>
          </a:prstGeom>
          <a:solidFill>
            <a:srgbClr val="F7CFC1"/>
          </a:solidFill>
          <a:ln w="25400" cap="rnd">
            <a:solidFill>
              <a:srgbClr val="E49E99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68483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7" grpId="0" animBg="1"/>
      <p:bldP spid="18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3D32EDB8-71ED-3C4A-BD3D-31764390AA09}"/>
              </a:ext>
            </a:extLst>
          </p:cNvPr>
          <p:cNvSpPr txBox="1"/>
          <p:nvPr/>
        </p:nvSpPr>
        <p:spPr>
          <a:xfrm>
            <a:off x="720000" y="360000"/>
            <a:ext cx="10800000" cy="523220"/>
          </a:xfrm>
          <a:prstGeom prst="rect">
            <a:avLst/>
          </a:prstGeom>
          <a:noFill/>
          <a:effectLst/>
        </p:spPr>
        <p:txBody>
          <a:bodyPr wrap="square" rtlCol="0" anchor="t" anchorCtr="0">
            <a:spAutoFit/>
          </a:bodyPr>
          <a:lstStyle/>
          <a:p>
            <a:r>
              <a:rPr lang="ja-JP" altLang="en-US" sz="2800">
                <a:solidFill>
                  <a:schemeClr val="accent5">
                    <a:lumMod val="75000"/>
                  </a:schemeClr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●</a:t>
            </a:r>
            <a:r>
              <a:rPr lang="ja-JP" altLang="en-US" sz="2800">
                <a:latin typeface="MS Gothic" panose="020B0609070205080204" pitchFamily="49" charset="-128"/>
                <a:ea typeface="MS Gothic" panose="020B0609070205080204" pitchFamily="49" charset="-128"/>
              </a:rPr>
              <a:t>年中行事</a:t>
            </a:r>
            <a:endParaRPr kumimoji="1" lang="ja-JP" altLang="en-US" sz="2800" dirty="0">
              <a:latin typeface="MS Gothic" panose="020B0609070205080204" pitchFamily="49" charset="-128"/>
              <a:ea typeface="MS Gothic" panose="020B0609070205080204" pitchFamily="49" charset="-128"/>
            </a:endParaRPr>
          </a:p>
        </p:txBody>
      </p:sp>
      <p:pic>
        <p:nvPicPr>
          <p:cNvPr id="4" name="図 3" descr="部屋の中にいる子供&#10;&#10;低い精度で自動的に生成された説明">
            <a:extLst>
              <a:ext uri="{FF2B5EF4-FFF2-40B4-BE49-F238E27FC236}">
                <a16:creationId xmlns:a16="http://schemas.microsoft.com/office/drawing/2014/main" id="{071947BC-D6DF-B643-A764-B80D740A96F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9998" y="975562"/>
            <a:ext cx="3972677" cy="2232000"/>
          </a:xfrm>
          <a:prstGeom prst="rect">
            <a:avLst/>
          </a:prstGeom>
        </p:spPr>
      </p:pic>
      <p:pic>
        <p:nvPicPr>
          <p:cNvPr id="6" name="図 5" descr="歯を磨いている赤ちゃん&#10;&#10;自動的に生成された説明">
            <a:extLst>
              <a:ext uri="{FF2B5EF4-FFF2-40B4-BE49-F238E27FC236}">
                <a16:creationId xmlns:a16="http://schemas.microsoft.com/office/drawing/2014/main" id="{5BDD95B5-B4D6-3049-8B8A-1F080F388EF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84862" y="975562"/>
            <a:ext cx="3186001" cy="2268000"/>
          </a:xfrm>
          <a:prstGeom prst="rect">
            <a:avLst/>
          </a:prstGeom>
        </p:spPr>
      </p:pic>
      <p:pic>
        <p:nvPicPr>
          <p:cNvPr id="8" name="図 7" descr="ベッドの上に座っている赤ちゃん&#10;&#10;自動的に生成された説明">
            <a:extLst>
              <a:ext uri="{FF2B5EF4-FFF2-40B4-BE49-F238E27FC236}">
                <a16:creationId xmlns:a16="http://schemas.microsoft.com/office/drawing/2014/main" id="{4A402A6E-3EB7-954F-B705-4FF5B0CC44A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0000" y="3313478"/>
            <a:ext cx="3348001" cy="2232000"/>
          </a:xfrm>
          <a:prstGeom prst="rect">
            <a:avLst/>
          </a:prstGeom>
        </p:spPr>
      </p:pic>
      <p:pic>
        <p:nvPicPr>
          <p:cNvPr id="10" name="図 9" descr="スーツを着ている子供たち&#10;&#10;中程度の精度で自動的に生成された説明">
            <a:extLst>
              <a:ext uri="{FF2B5EF4-FFF2-40B4-BE49-F238E27FC236}">
                <a16:creationId xmlns:a16="http://schemas.microsoft.com/office/drawing/2014/main" id="{01A113B4-0FC4-AF4E-A378-5681567EE8D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55514" y="3349478"/>
            <a:ext cx="3915349" cy="2196000"/>
          </a:xfrm>
          <a:prstGeom prst="rect">
            <a:avLst/>
          </a:prstGeom>
        </p:spPr>
      </p:pic>
      <p:grpSp>
        <p:nvGrpSpPr>
          <p:cNvPr id="11" name="グループ化 10">
            <a:extLst>
              <a:ext uri="{FF2B5EF4-FFF2-40B4-BE49-F238E27FC236}">
                <a16:creationId xmlns:a16="http://schemas.microsoft.com/office/drawing/2014/main" id="{6BFAF384-F8B6-1C4F-8D73-4EC0CBC64B23}"/>
              </a:ext>
            </a:extLst>
          </p:cNvPr>
          <p:cNvGrpSpPr/>
          <p:nvPr/>
        </p:nvGrpSpPr>
        <p:grpSpPr>
          <a:xfrm>
            <a:off x="5987133" y="1050804"/>
            <a:ext cx="2197728" cy="430887"/>
            <a:chOff x="155240" y="5160413"/>
            <a:chExt cx="2197728" cy="430887"/>
          </a:xfrm>
        </p:grpSpPr>
        <p:sp>
          <p:nvSpPr>
            <p:cNvPr id="12" name="テキスト ボックス 11">
              <a:extLst>
                <a:ext uri="{FF2B5EF4-FFF2-40B4-BE49-F238E27FC236}">
                  <a16:creationId xmlns:a16="http://schemas.microsoft.com/office/drawing/2014/main" id="{BA71EA69-546E-CA47-8CA0-B4DB887B8DD5}"/>
                </a:ext>
              </a:extLst>
            </p:cNvPr>
            <p:cNvSpPr txBox="1"/>
            <p:nvPr/>
          </p:nvSpPr>
          <p:spPr>
            <a:xfrm>
              <a:off x="155240" y="5160413"/>
              <a:ext cx="1866066" cy="430887"/>
            </a:xfrm>
            <a:prstGeom prst="rect">
              <a:avLst/>
            </a:prstGeom>
            <a:noFill/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txBody>
            <a:bodyPr wrap="square" lIns="0" tIns="0" rIns="0" bIns="0" rtlCol="0" anchor="ctr" anchorCtr="0">
              <a:spAutoFit/>
            </a:bodyPr>
            <a:lstStyle/>
            <a:p>
              <a:r>
                <a:rPr lang="ja-JP" altLang="en-US" sz="2800">
                  <a:latin typeface="MS Gothic" panose="020B0609070205080204" pitchFamily="49" charset="-128"/>
                  <a:ea typeface="MS Gothic" panose="020B0609070205080204" pitchFamily="49" charset="-128"/>
                </a:rPr>
                <a:t>お食い初め</a:t>
              </a:r>
              <a:endParaRPr lang="ja-JP" altLang="en-US" sz="5400">
                <a:solidFill>
                  <a:schemeClr val="accent4"/>
                </a:solidFill>
              </a:endParaRPr>
            </a:p>
          </p:txBody>
        </p:sp>
        <p:sp>
          <p:nvSpPr>
            <p:cNvPr id="13" name="テキスト ボックス 12">
              <a:extLst>
                <a:ext uri="{FF2B5EF4-FFF2-40B4-BE49-F238E27FC236}">
                  <a16:creationId xmlns:a16="http://schemas.microsoft.com/office/drawing/2014/main" id="{95A2A250-D0EE-5145-8925-D425CA4134E3}"/>
                </a:ext>
              </a:extLst>
            </p:cNvPr>
            <p:cNvSpPr txBox="1"/>
            <p:nvPr/>
          </p:nvSpPr>
          <p:spPr>
            <a:xfrm rot="5400000">
              <a:off x="1951643" y="5178977"/>
              <a:ext cx="371764" cy="430887"/>
            </a:xfrm>
            <a:prstGeom prst="rect">
              <a:avLst/>
            </a:prstGeom>
            <a:noFill/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txBody>
            <a:bodyPr wrap="square" lIns="0" tIns="0" rIns="0" bIns="0" rtlCol="0" anchor="t" anchorCtr="0">
              <a:spAutoFit/>
            </a:bodyPr>
            <a:lstStyle/>
            <a:p>
              <a:r>
                <a:rPr lang="ja-JP" altLang="en-US" sz="2800">
                  <a:solidFill>
                    <a:schemeClr val="accent4"/>
                  </a:solidFill>
                  <a:latin typeface="MS Gothic" panose="020B0609070205080204" pitchFamily="49" charset="-128"/>
                  <a:ea typeface="MS Gothic" panose="020B0609070205080204" pitchFamily="49" charset="-128"/>
                </a:rPr>
                <a:t>▲</a:t>
              </a:r>
              <a:endParaRPr kumimoji="1" lang="ja-JP" altLang="en-US" sz="2800">
                <a:solidFill>
                  <a:srgbClr val="FF0000"/>
                </a:solidFill>
                <a:latin typeface="MS Gothic" panose="020B0609070205080204" pitchFamily="49" charset="-128"/>
                <a:ea typeface="MS Gothic" panose="020B0609070205080204" pitchFamily="49" charset="-128"/>
              </a:endParaRPr>
            </a:p>
          </p:txBody>
        </p:sp>
      </p:grpSp>
      <p:grpSp>
        <p:nvGrpSpPr>
          <p:cNvPr id="17" name="グループ化 16">
            <a:extLst>
              <a:ext uri="{FF2B5EF4-FFF2-40B4-BE49-F238E27FC236}">
                <a16:creationId xmlns:a16="http://schemas.microsoft.com/office/drawing/2014/main" id="{C38E23AD-DDF7-5546-AE19-03231A78AE93}"/>
              </a:ext>
            </a:extLst>
          </p:cNvPr>
          <p:cNvGrpSpPr/>
          <p:nvPr/>
        </p:nvGrpSpPr>
        <p:grpSpPr>
          <a:xfrm>
            <a:off x="4707107" y="2629991"/>
            <a:ext cx="1972826" cy="430887"/>
            <a:chOff x="6367717" y="2511856"/>
            <a:chExt cx="1972826" cy="430887"/>
          </a:xfrm>
        </p:grpSpPr>
        <p:sp>
          <p:nvSpPr>
            <p:cNvPr id="15" name="テキスト ボックス 14">
              <a:extLst>
                <a:ext uri="{FF2B5EF4-FFF2-40B4-BE49-F238E27FC236}">
                  <a16:creationId xmlns:a16="http://schemas.microsoft.com/office/drawing/2014/main" id="{F0CA634D-6219-E240-BE69-D76357872185}"/>
                </a:ext>
              </a:extLst>
            </p:cNvPr>
            <p:cNvSpPr txBox="1"/>
            <p:nvPr/>
          </p:nvSpPr>
          <p:spPr>
            <a:xfrm>
              <a:off x="6798605" y="2511856"/>
              <a:ext cx="1541938" cy="430887"/>
            </a:xfrm>
            <a:prstGeom prst="rect">
              <a:avLst/>
            </a:prstGeom>
            <a:noFill/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txBody>
            <a:bodyPr wrap="square" lIns="0" tIns="0" rIns="0" bIns="0" rtlCol="0" anchor="ctr" anchorCtr="0">
              <a:spAutoFit/>
            </a:bodyPr>
            <a:lstStyle/>
            <a:p>
              <a:r>
                <a:rPr lang="ja-JP" altLang="en-US" sz="2800">
                  <a:latin typeface="MS Gothic" panose="020B0609070205080204" pitchFamily="49" charset="-128"/>
                  <a:ea typeface="MS Gothic" panose="020B0609070205080204" pitchFamily="49" charset="-128"/>
                </a:rPr>
                <a:t>ひな祭り</a:t>
              </a:r>
              <a:endParaRPr lang="ja-JP" altLang="en-US" sz="5400">
                <a:solidFill>
                  <a:schemeClr val="accent4"/>
                </a:solidFill>
              </a:endParaRPr>
            </a:p>
          </p:txBody>
        </p:sp>
        <p:sp>
          <p:nvSpPr>
            <p:cNvPr id="16" name="テキスト ボックス 15">
              <a:extLst>
                <a:ext uri="{FF2B5EF4-FFF2-40B4-BE49-F238E27FC236}">
                  <a16:creationId xmlns:a16="http://schemas.microsoft.com/office/drawing/2014/main" id="{473BFF1D-2009-D248-91F6-7DAD2376A8D6}"/>
                </a:ext>
              </a:extLst>
            </p:cNvPr>
            <p:cNvSpPr txBox="1"/>
            <p:nvPr/>
          </p:nvSpPr>
          <p:spPr>
            <a:xfrm rot="16200000">
              <a:off x="6397279" y="2530420"/>
              <a:ext cx="371764" cy="430887"/>
            </a:xfrm>
            <a:prstGeom prst="rect">
              <a:avLst/>
            </a:prstGeom>
            <a:noFill/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txBody>
            <a:bodyPr wrap="square" lIns="0" tIns="0" rIns="0" bIns="0" rtlCol="0" anchor="t" anchorCtr="0">
              <a:spAutoFit/>
            </a:bodyPr>
            <a:lstStyle/>
            <a:p>
              <a:r>
                <a:rPr lang="ja-JP" altLang="en-US" sz="2800">
                  <a:solidFill>
                    <a:schemeClr val="accent4"/>
                  </a:solidFill>
                  <a:latin typeface="MS Gothic" panose="020B0609070205080204" pitchFamily="49" charset="-128"/>
                  <a:ea typeface="MS Gothic" panose="020B0609070205080204" pitchFamily="49" charset="-128"/>
                </a:rPr>
                <a:t>▲</a:t>
              </a:r>
              <a:endParaRPr kumimoji="1" lang="ja-JP" altLang="en-US" sz="2800">
                <a:solidFill>
                  <a:srgbClr val="FF0000"/>
                </a:solidFill>
                <a:latin typeface="MS Gothic" panose="020B0609070205080204" pitchFamily="49" charset="-128"/>
                <a:ea typeface="MS Gothic" panose="020B0609070205080204" pitchFamily="49" charset="-128"/>
              </a:endParaRPr>
            </a:p>
          </p:txBody>
        </p:sp>
      </p:grpSp>
      <p:grpSp>
        <p:nvGrpSpPr>
          <p:cNvPr id="18" name="グループ化 17">
            <a:extLst>
              <a:ext uri="{FF2B5EF4-FFF2-40B4-BE49-F238E27FC236}">
                <a16:creationId xmlns:a16="http://schemas.microsoft.com/office/drawing/2014/main" id="{86169B53-7B30-BD4C-84AF-E7C576B1DDA4}"/>
              </a:ext>
            </a:extLst>
          </p:cNvPr>
          <p:cNvGrpSpPr/>
          <p:nvPr/>
        </p:nvGrpSpPr>
        <p:grpSpPr>
          <a:xfrm>
            <a:off x="5947464" y="3511281"/>
            <a:ext cx="1495304" cy="430887"/>
            <a:chOff x="857664" y="5160413"/>
            <a:chExt cx="1495304" cy="430887"/>
          </a:xfrm>
        </p:grpSpPr>
        <p:sp>
          <p:nvSpPr>
            <p:cNvPr id="19" name="テキスト ボックス 18">
              <a:extLst>
                <a:ext uri="{FF2B5EF4-FFF2-40B4-BE49-F238E27FC236}">
                  <a16:creationId xmlns:a16="http://schemas.microsoft.com/office/drawing/2014/main" id="{EBE069ED-385C-B641-BBE5-FD1851971C55}"/>
                </a:ext>
              </a:extLst>
            </p:cNvPr>
            <p:cNvSpPr txBox="1"/>
            <p:nvPr/>
          </p:nvSpPr>
          <p:spPr>
            <a:xfrm>
              <a:off x="857664" y="5160413"/>
              <a:ext cx="1163641" cy="430887"/>
            </a:xfrm>
            <a:prstGeom prst="rect">
              <a:avLst/>
            </a:prstGeom>
            <a:noFill/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txBody>
            <a:bodyPr wrap="square" lIns="0" tIns="0" rIns="0" bIns="0" rtlCol="0" anchor="ctr" anchorCtr="0">
              <a:spAutoFit/>
            </a:bodyPr>
            <a:lstStyle/>
            <a:p>
              <a:r>
                <a:rPr lang="ja-JP" altLang="en-US" sz="2800">
                  <a:latin typeface="MS Gothic" panose="020B0609070205080204" pitchFamily="49" charset="-128"/>
                  <a:ea typeface="MS Gothic" panose="020B0609070205080204" pitchFamily="49" charset="-128"/>
                </a:rPr>
                <a:t>七五三</a:t>
              </a:r>
              <a:endParaRPr lang="ja-JP" altLang="en-US" sz="5400">
                <a:solidFill>
                  <a:schemeClr val="accent4"/>
                </a:solidFill>
              </a:endParaRPr>
            </a:p>
          </p:txBody>
        </p:sp>
        <p:sp>
          <p:nvSpPr>
            <p:cNvPr id="20" name="テキスト ボックス 19">
              <a:extLst>
                <a:ext uri="{FF2B5EF4-FFF2-40B4-BE49-F238E27FC236}">
                  <a16:creationId xmlns:a16="http://schemas.microsoft.com/office/drawing/2014/main" id="{AE03C4BE-0EEB-6F44-BF4F-1777F58E9998}"/>
                </a:ext>
              </a:extLst>
            </p:cNvPr>
            <p:cNvSpPr txBox="1"/>
            <p:nvPr/>
          </p:nvSpPr>
          <p:spPr>
            <a:xfrm rot="5400000">
              <a:off x="1951643" y="5178977"/>
              <a:ext cx="371764" cy="430887"/>
            </a:xfrm>
            <a:prstGeom prst="rect">
              <a:avLst/>
            </a:prstGeom>
            <a:noFill/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txBody>
            <a:bodyPr wrap="square" lIns="0" tIns="0" rIns="0" bIns="0" rtlCol="0" anchor="t" anchorCtr="0">
              <a:spAutoFit/>
            </a:bodyPr>
            <a:lstStyle/>
            <a:p>
              <a:r>
                <a:rPr lang="ja-JP" altLang="en-US" sz="2800">
                  <a:solidFill>
                    <a:schemeClr val="accent4"/>
                  </a:solidFill>
                  <a:latin typeface="MS Gothic" panose="020B0609070205080204" pitchFamily="49" charset="-128"/>
                  <a:ea typeface="MS Gothic" panose="020B0609070205080204" pitchFamily="49" charset="-128"/>
                </a:rPr>
                <a:t>▲</a:t>
              </a:r>
              <a:endParaRPr kumimoji="1" lang="ja-JP" altLang="en-US" sz="2800">
                <a:solidFill>
                  <a:srgbClr val="FF0000"/>
                </a:solidFill>
                <a:latin typeface="MS Gothic" panose="020B0609070205080204" pitchFamily="49" charset="-128"/>
                <a:ea typeface="MS Gothic" panose="020B0609070205080204" pitchFamily="49" charset="-128"/>
              </a:endParaRPr>
            </a:p>
          </p:txBody>
        </p:sp>
      </p:grpSp>
      <p:grpSp>
        <p:nvGrpSpPr>
          <p:cNvPr id="21" name="グループ化 20">
            <a:extLst>
              <a:ext uri="{FF2B5EF4-FFF2-40B4-BE49-F238E27FC236}">
                <a16:creationId xmlns:a16="http://schemas.microsoft.com/office/drawing/2014/main" id="{9127838A-652A-7742-9B28-E7B6A7DB1B07}"/>
              </a:ext>
            </a:extLst>
          </p:cNvPr>
          <p:cNvGrpSpPr/>
          <p:nvPr/>
        </p:nvGrpSpPr>
        <p:grpSpPr>
          <a:xfrm>
            <a:off x="4076679" y="4998892"/>
            <a:ext cx="2395932" cy="430887"/>
            <a:chOff x="6367717" y="2511856"/>
            <a:chExt cx="2395932" cy="430887"/>
          </a:xfrm>
        </p:grpSpPr>
        <p:sp>
          <p:nvSpPr>
            <p:cNvPr id="22" name="テキスト ボックス 21">
              <a:extLst>
                <a:ext uri="{FF2B5EF4-FFF2-40B4-BE49-F238E27FC236}">
                  <a16:creationId xmlns:a16="http://schemas.microsoft.com/office/drawing/2014/main" id="{2C66572B-C07B-A848-A0A4-A5F31D981B8C}"/>
                </a:ext>
              </a:extLst>
            </p:cNvPr>
            <p:cNvSpPr txBox="1"/>
            <p:nvPr/>
          </p:nvSpPr>
          <p:spPr>
            <a:xfrm>
              <a:off x="6798605" y="2511856"/>
              <a:ext cx="1965044" cy="430887"/>
            </a:xfrm>
            <a:prstGeom prst="rect">
              <a:avLst/>
            </a:prstGeom>
            <a:noFill/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txBody>
            <a:bodyPr wrap="square" lIns="0" tIns="0" rIns="0" bIns="0" rtlCol="0" anchor="ctr" anchorCtr="0">
              <a:spAutoFit/>
            </a:bodyPr>
            <a:lstStyle/>
            <a:p>
              <a:r>
                <a:rPr lang="ja-JP" altLang="en-US" sz="2800">
                  <a:latin typeface="MS Gothic" panose="020B0609070205080204" pitchFamily="49" charset="-128"/>
                  <a:ea typeface="MS Gothic" panose="020B0609070205080204" pitchFamily="49" charset="-128"/>
                </a:rPr>
                <a:t>端午の節句</a:t>
              </a:r>
              <a:endParaRPr lang="ja-JP" altLang="en-US" sz="5400">
                <a:solidFill>
                  <a:schemeClr val="accent4"/>
                </a:solidFill>
              </a:endParaRPr>
            </a:p>
          </p:txBody>
        </p:sp>
        <p:sp>
          <p:nvSpPr>
            <p:cNvPr id="23" name="テキスト ボックス 22">
              <a:extLst>
                <a:ext uri="{FF2B5EF4-FFF2-40B4-BE49-F238E27FC236}">
                  <a16:creationId xmlns:a16="http://schemas.microsoft.com/office/drawing/2014/main" id="{042EE462-D9BC-8741-8355-DF7AFC7B43FB}"/>
                </a:ext>
              </a:extLst>
            </p:cNvPr>
            <p:cNvSpPr txBox="1"/>
            <p:nvPr/>
          </p:nvSpPr>
          <p:spPr>
            <a:xfrm rot="16200000">
              <a:off x="6397279" y="2530420"/>
              <a:ext cx="371764" cy="430887"/>
            </a:xfrm>
            <a:prstGeom prst="rect">
              <a:avLst/>
            </a:prstGeom>
            <a:noFill/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txBody>
            <a:bodyPr wrap="square" lIns="0" tIns="0" rIns="0" bIns="0" rtlCol="0" anchor="t" anchorCtr="0">
              <a:spAutoFit/>
            </a:bodyPr>
            <a:lstStyle/>
            <a:p>
              <a:r>
                <a:rPr lang="ja-JP" altLang="en-US" sz="2800">
                  <a:solidFill>
                    <a:schemeClr val="accent4"/>
                  </a:solidFill>
                  <a:latin typeface="MS Gothic" panose="020B0609070205080204" pitchFamily="49" charset="-128"/>
                  <a:ea typeface="MS Gothic" panose="020B0609070205080204" pitchFamily="49" charset="-128"/>
                </a:rPr>
                <a:t>▲</a:t>
              </a:r>
              <a:endParaRPr kumimoji="1" lang="ja-JP" altLang="en-US" sz="2800">
                <a:solidFill>
                  <a:srgbClr val="FF0000"/>
                </a:solidFill>
                <a:latin typeface="MS Gothic" panose="020B0609070205080204" pitchFamily="49" charset="-128"/>
                <a:ea typeface="MS Gothic" panose="020B0609070205080204" pitchFamily="49" charset="-128"/>
              </a:endParaRPr>
            </a:p>
          </p:txBody>
        </p:sp>
      </p:grp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F7E92C71-552D-404F-867F-87C70D5355C6}"/>
              </a:ext>
            </a:extLst>
          </p:cNvPr>
          <p:cNvSpPr txBox="1"/>
          <p:nvPr/>
        </p:nvSpPr>
        <p:spPr>
          <a:xfrm>
            <a:off x="720000" y="5699520"/>
            <a:ext cx="10752000" cy="430887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ja-JP" altLang="en-US" sz="2800" dirty="0">
                <a:solidFill>
                  <a:srgbClr val="0070C0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その他・・・</a:t>
            </a:r>
            <a:r>
              <a:rPr lang="ja-JP" altLang="en-US" sz="2800" dirty="0">
                <a:solidFill>
                  <a:schemeClr val="accent5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　</a:t>
            </a:r>
            <a:r>
              <a:rPr lang="ja-JP" altLang="en-US" sz="2800" dirty="0">
                <a:latin typeface="MS Gothic" panose="020B0609070205080204" pitchFamily="49" charset="-128"/>
                <a:ea typeface="MS Gothic" panose="020B0609070205080204" pitchFamily="49" charset="-128"/>
              </a:rPr>
              <a:t>七夕、お月見、一生餅　など</a:t>
            </a:r>
            <a:endParaRPr kumimoji="1" lang="ja-JP" altLang="en-US" sz="2800" dirty="0">
              <a:solidFill>
                <a:srgbClr val="FF0000"/>
              </a:solidFill>
              <a:latin typeface="MS Gothic" panose="020B0609070205080204" pitchFamily="49" charset="-128"/>
              <a:ea typeface="MS Gothic" panose="020B0609070205080204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8835558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14A3E4B4-56A7-2044-AE1E-D0B61D778EA2}"/>
              </a:ext>
            </a:extLst>
          </p:cNvPr>
          <p:cNvSpPr txBox="1"/>
          <p:nvPr/>
        </p:nvSpPr>
        <p:spPr>
          <a:xfrm>
            <a:off x="720000" y="360000"/>
            <a:ext cx="10800000" cy="523220"/>
          </a:xfrm>
          <a:prstGeom prst="rect">
            <a:avLst/>
          </a:prstGeom>
          <a:noFill/>
          <a:effectLst/>
        </p:spPr>
        <p:txBody>
          <a:bodyPr wrap="square" rtlCol="0" anchor="t" anchorCtr="0">
            <a:spAutoFit/>
          </a:bodyPr>
          <a:lstStyle/>
          <a:p>
            <a:r>
              <a:rPr lang="ja-JP" altLang="en-US" sz="2800">
                <a:solidFill>
                  <a:schemeClr val="accent5">
                    <a:lumMod val="75000"/>
                  </a:schemeClr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●</a:t>
            </a:r>
            <a:r>
              <a:rPr lang="ja-JP" altLang="en-US" sz="2800">
                <a:latin typeface="MS Gothic" panose="020B0609070205080204" pitchFamily="49" charset="-128"/>
                <a:ea typeface="MS Gothic" panose="020B0609070205080204" pitchFamily="49" charset="-128"/>
              </a:rPr>
              <a:t>伝承遊び</a:t>
            </a:r>
            <a:endParaRPr kumimoji="1" lang="ja-JP" altLang="en-US" sz="2800" dirty="0">
              <a:latin typeface="MS Gothic" panose="020B0609070205080204" pitchFamily="49" charset="-128"/>
              <a:ea typeface="MS Gothic" panose="020B0609070205080204" pitchFamily="49" charset="-128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04773FAA-5736-4D47-A7CB-8752868AFF8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28628" y="4241699"/>
            <a:ext cx="2529184" cy="1896889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BBD7A0F7-4D0C-B347-9421-E2AA78AB1A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0000" y="1084116"/>
            <a:ext cx="5279363" cy="3959522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B25E9910-20E5-514B-ADA9-BD7756A6F2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33424" y="548104"/>
            <a:ext cx="5186576" cy="3460419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699E18A5-5A78-6441-BA81-A99CF0B4E207}"/>
              </a:ext>
            </a:extLst>
          </p:cNvPr>
          <p:cNvSpPr txBox="1"/>
          <p:nvPr/>
        </p:nvSpPr>
        <p:spPr>
          <a:xfrm>
            <a:off x="720000" y="5276815"/>
            <a:ext cx="6393069" cy="861774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ja-JP" altLang="en-US" sz="2800">
                <a:latin typeface="MS Gothic" panose="020B0609070205080204" pitchFamily="49" charset="-128"/>
                <a:ea typeface="MS Gothic" panose="020B0609070205080204" pitchFamily="49" charset="-128"/>
              </a:rPr>
              <a:t>凧（たこ）あげ、コマ回し、</a:t>
            </a:r>
            <a:endParaRPr lang="en-US" altLang="ja-JP" sz="2800" dirty="0">
              <a:latin typeface="MS Gothic" panose="020B0609070205080204" pitchFamily="49" charset="-128"/>
              <a:ea typeface="MS Gothic" panose="020B0609070205080204" pitchFamily="49" charset="-128"/>
            </a:endParaRPr>
          </a:p>
          <a:p>
            <a:r>
              <a:rPr lang="ja-JP" altLang="en-US" sz="2800">
                <a:latin typeface="MS Gothic" panose="020B0609070205080204" pitchFamily="49" charset="-128"/>
                <a:ea typeface="MS Gothic" panose="020B0609070205080204" pitchFamily="49" charset="-128"/>
              </a:rPr>
              <a:t>羽根つき、けん玉、大縄跳び　など</a:t>
            </a:r>
            <a:endParaRPr kumimoji="1" lang="ja-JP" altLang="en-US" sz="2800">
              <a:solidFill>
                <a:srgbClr val="FF0000"/>
              </a:solidFill>
              <a:latin typeface="MS Gothic" panose="020B0609070205080204" pitchFamily="49" charset="-128"/>
              <a:ea typeface="MS Gothic" panose="020B0609070205080204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3027145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6EA59E3D-841D-3D49-8731-787FA7AB628D}"/>
              </a:ext>
            </a:extLst>
          </p:cNvPr>
          <p:cNvSpPr txBox="1"/>
          <p:nvPr/>
        </p:nvSpPr>
        <p:spPr>
          <a:xfrm>
            <a:off x="720000" y="1080000"/>
            <a:ext cx="10752000" cy="2215991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ja-JP" altLang="en-US" sz="4800">
                <a:latin typeface="MS Gothic" panose="020B0609070205080204" pitchFamily="49" charset="-128"/>
                <a:ea typeface="MS Gothic" panose="020B0609070205080204" pitchFamily="49" charset="-128"/>
              </a:rPr>
              <a:t>子どもにとって </a:t>
            </a:r>
            <a:r>
              <a:rPr lang="ja-JP" altLang="en-US" sz="4800">
                <a:solidFill>
                  <a:srgbClr val="FF0000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遊び</a:t>
            </a:r>
            <a:r>
              <a:rPr lang="ja-JP" altLang="en-US" sz="4800">
                <a:latin typeface="MS Gothic" panose="020B0609070205080204" pitchFamily="49" charset="-128"/>
                <a:ea typeface="MS Gothic" panose="020B0609070205080204" pitchFamily="49" charset="-128"/>
              </a:rPr>
              <a:t> は生活の中心であり、遊びを通じてさまざまな力を身につける。</a:t>
            </a:r>
            <a:endParaRPr kumimoji="1" lang="ja-JP" altLang="en-US" sz="2800">
              <a:solidFill>
                <a:srgbClr val="FF0000"/>
              </a:solidFill>
              <a:latin typeface="MS Gothic" panose="020B0609070205080204" pitchFamily="49" charset="-128"/>
              <a:ea typeface="MS Gothic" panose="020B0609070205080204" pitchFamily="49" charset="-128"/>
            </a:endParaRPr>
          </a:p>
        </p:txBody>
      </p:sp>
      <p:sp>
        <p:nvSpPr>
          <p:cNvPr id="3" name="メモ 2">
            <a:extLst>
              <a:ext uri="{FF2B5EF4-FFF2-40B4-BE49-F238E27FC236}">
                <a16:creationId xmlns:a16="http://schemas.microsoft.com/office/drawing/2014/main" id="{7CEDE375-5022-F34E-B2A4-ECA30B8CB653}"/>
              </a:ext>
            </a:extLst>
          </p:cNvPr>
          <p:cNvSpPr/>
          <p:nvPr/>
        </p:nvSpPr>
        <p:spPr>
          <a:xfrm>
            <a:off x="4995512" y="1156143"/>
            <a:ext cx="1761421" cy="663031"/>
          </a:xfrm>
          <a:prstGeom prst="foldedCorner">
            <a:avLst/>
          </a:prstGeom>
          <a:solidFill>
            <a:srgbClr val="F7CFC1"/>
          </a:solidFill>
          <a:ln w="25400" cap="rnd">
            <a:solidFill>
              <a:srgbClr val="E49E99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F9AD6744-C711-1241-9AC3-840200ED87B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27984" y="3524718"/>
            <a:ext cx="2214032" cy="2794267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38552CF9-49EF-CE47-999A-AF2D87F538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0575" y="4048359"/>
            <a:ext cx="3200400" cy="1244600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03EC631A-CF8B-F045-A162-3C2AA948080E}"/>
              </a:ext>
            </a:extLst>
          </p:cNvPr>
          <p:cNvSpPr txBox="1"/>
          <p:nvPr/>
        </p:nvSpPr>
        <p:spPr>
          <a:xfrm>
            <a:off x="5486547" y="4162827"/>
            <a:ext cx="2483021" cy="1015663"/>
          </a:xfrm>
          <a:prstGeom prst="rect">
            <a:avLst/>
          </a:prstGeom>
          <a:noFill/>
          <a:effectLst/>
        </p:spPr>
        <p:txBody>
          <a:bodyPr wrap="square" rtlCol="0" anchor="t" anchorCtr="0">
            <a:spAutoFit/>
          </a:bodyPr>
          <a:lstStyle/>
          <a:p>
            <a:r>
              <a:rPr lang="ja-JP" altLang="en-US" sz="2000" dirty="0">
                <a:latin typeface="MS Gothic" panose="020B0609070205080204" pitchFamily="49" charset="-128"/>
                <a:ea typeface="MS Gothic" panose="020B0609070205080204" pitchFamily="49" charset="-128"/>
              </a:rPr>
              <a:t>小さい頃にどんな遊びをしていたか思い出してみよう！</a:t>
            </a:r>
            <a:endParaRPr kumimoji="1" lang="ja-JP" altLang="en-US" sz="2000" dirty="0">
              <a:latin typeface="MS Gothic" panose="020B0609070205080204" pitchFamily="49" charset="-128"/>
              <a:ea typeface="MS Gothic" panose="020B0609070205080204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90537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表 7">
            <a:extLst>
              <a:ext uri="{FF2B5EF4-FFF2-40B4-BE49-F238E27FC236}">
                <a16:creationId xmlns:a16="http://schemas.microsoft.com/office/drawing/2014/main" id="{E449B2C1-53BB-C04C-83CA-508D21D3BD6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59080436"/>
              </p:ext>
            </p:extLst>
          </p:nvPr>
        </p:nvGraphicFramePr>
        <p:xfrm>
          <a:off x="904558" y="508995"/>
          <a:ext cx="10320136" cy="5549775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258003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8003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8003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58003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06244">
                <a:tc gridSpan="2">
                  <a:txBody>
                    <a:bodyPr/>
                    <a:lstStyle/>
                    <a:p>
                      <a:pPr algn="ctr"/>
                      <a:r>
                        <a:rPr kumimoji="1" lang="ja-JP" altLang="en-US" sz="2400" dirty="0">
                          <a:latin typeface="MS Gothic" panose="020B0609070205080204" pitchFamily="49" charset="-128"/>
                          <a:ea typeface="MS Gothic" panose="020B0609070205080204" pitchFamily="49" charset="-128"/>
                        </a:rPr>
                        <a:t>乳児期</a:t>
                      </a:r>
                      <a:endParaRPr kumimoji="1" lang="ja-JP" altLang="en-US" dirty="0">
                        <a:latin typeface="MS Gothic" panose="020B0609070205080204" pitchFamily="49" charset="-128"/>
                        <a:ea typeface="MS Gothic" panose="020B0609070205080204" pitchFamily="49" charset="-128"/>
                      </a:endParaRPr>
                    </a:p>
                  </a:txBody>
                  <a:tcPr marT="108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kumimoji="1" lang="ja-JP" altLang="en-US" sz="2400" dirty="0">
                          <a:latin typeface="MS Gothic" panose="020B0609070205080204" pitchFamily="49" charset="-128"/>
                          <a:ea typeface="MS Gothic" panose="020B0609070205080204" pitchFamily="49" charset="-128"/>
                        </a:rPr>
                        <a:t>幼児期</a:t>
                      </a:r>
                      <a:endParaRPr kumimoji="1" lang="ja-JP" altLang="en-US" sz="1600" dirty="0">
                        <a:latin typeface="MS Gothic" panose="020B0609070205080204" pitchFamily="49" charset="-128"/>
                        <a:ea typeface="MS Gothic" panose="020B0609070205080204" pitchFamily="49" charset="-128"/>
                      </a:endParaRPr>
                    </a:p>
                  </a:txBody>
                  <a:tcPr marT="108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kumimoji="1" lang="ja-JP" altLang="en-US" sz="2400" dirty="0">
                          <a:latin typeface="MS Gothic" panose="020B0609070205080204" pitchFamily="49" charset="-128"/>
                          <a:ea typeface="MS Gothic" panose="020B0609070205080204" pitchFamily="49" charset="-128"/>
                        </a:rPr>
                        <a:t>児童期</a:t>
                      </a:r>
                      <a:endParaRPr kumimoji="1" lang="en-US" altLang="ja-JP" sz="2400" dirty="0">
                        <a:latin typeface="MS Gothic" panose="020B0609070205080204" pitchFamily="49" charset="-128"/>
                        <a:ea typeface="MS Gothic" panose="020B0609070205080204" pitchFamily="49" charset="-128"/>
                      </a:endParaRPr>
                    </a:p>
                    <a:p>
                      <a:pPr algn="ctr"/>
                      <a:r>
                        <a:rPr kumimoji="1" lang="ja-JP" altLang="en-US" sz="2400" dirty="0">
                          <a:latin typeface="MS Gothic" panose="020B0609070205080204" pitchFamily="49" charset="-128"/>
                          <a:ea typeface="MS Gothic" panose="020B0609070205080204" pitchFamily="49" charset="-128"/>
                        </a:rPr>
                        <a:t>（学童期）</a:t>
                      </a:r>
                    </a:p>
                  </a:txBody>
                  <a:tcPr marT="108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0926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dirty="0">
                          <a:latin typeface="MS Gothic" panose="020B0609070205080204" pitchFamily="49" charset="-128"/>
                          <a:ea typeface="MS Gothic" panose="020B0609070205080204" pitchFamily="49" charset="-128"/>
                        </a:rPr>
                        <a:t>新生児期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>
                        <a:latin typeface="MS Gothic" panose="020B0609070205080204" pitchFamily="49" charset="-128"/>
                        <a:ea typeface="MS Gothic" panose="020B0609070205080204" pitchFamily="49" charset="-12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02605">
                <a:tc>
                  <a:txBody>
                    <a:bodyPr/>
                    <a:lstStyle/>
                    <a:p>
                      <a:endParaRPr kumimoji="1" lang="ja-JP" altLang="en-US" dirty="0">
                        <a:latin typeface="MS Gothic" panose="020B0609070205080204" pitchFamily="49" charset="-128"/>
                        <a:ea typeface="MS Gothic" panose="020B0609070205080204" pitchFamily="49" charset="-12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kumimoji="1" lang="ja-JP" altLang="en-US">
                        <a:latin typeface="MS Gothic" panose="020B0609070205080204" pitchFamily="49" charset="-128"/>
                        <a:ea typeface="MS Gothic" panose="020B0609070205080204" pitchFamily="49" charset="-12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>
                        <a:latin typeface="MS Gothic" panose="020B0609070205080204" pitchFamily="49" charset="-128"/>
                        <a:ea typeface="MS Gothic" panose="020B0609070205080204" pitchFamily="49" charset="-12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>
                        <a:latin typeface="MS Gothic" panose="020B0609070205080204" pitchFamily="49" charset="-128"/>
                        <a:ea typeface="MS Gothic" panose="020B0609070205080204" pitchFamily="49" charset="-12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56ED241A-7724-B542-9958-552ACDB9B9A2}"/>
              </a:ext>
            </a:extLst>
          </p:cNvPr>
          <p:cNvSpPr txBox="1"/>
          <p:nvPr/>
        </p:nvSpPr>
        <p:spPr>
          <a:xfrm>
            <a:off x="3990387" y="5171043"/>
            <a:ext cx="16469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000" dirty="0">
                <a:latin typeface="MS Gothic" panose="020B0609070205080204" pitchFamily="49" charset="-128"/>
                <a:ea typeface="MS Gothic" panose="020B0609070205080204" pitchFamily="49" charset="-128"/>
              </a:rPr>
              <a:t>出生から</a:t>
            </a:r>
            <a:r>
              <a:rPr lang="en-US" altLang="ja-JP" sz="2000" dirty="0">
                <a:latin typeface="MS Gothic" panose="020B0609070205080204" pitchFamily="49" charset="-128"/>
                <a:ea typeface="MS Gothic" panose="020B0609070205080204" pitchFamily="49" charset="-128"/>
              </a:rPr>
              <a:t>1</a:t>
            </a:r>
            <a:r>
              <a:rPr lang="ja-JP" altLang="en-US" sz="2000" dirty="0">
                <a:latin typeface="MS Gothic" panose="020B0609070205080204" pitchFamily="49" charset="-128"/>
                <a:ea typeface="MS Gothic" panose="020B0609070205080204" pitchFamily="49" charset="-128"/>
              </a:rPr>
              <a:t>歳未満</a:t>
            </a:r>
            <a:endParaRPr kumimoji="1" lang="ja-JP" altLang="en-US" sz="2000" dirty="0">
              <a:latin typeface="MS Gothic" panose="020B0609070205080204" pitchFamily="49" charset="-128"/>
              <a:ea typeface="MS Gothic" panose="020B0609070205080204" pitchFamily="49" charset="-128"/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BBEF4312-D806-654A-9642-394F20ADAAC4}"/>
              </a:ext>
            </a:extLst>
          </p:cNvPr>
          <p:cNvSpPr txBox="1"/>
          <p:nvPr/>
        </p:nvSpPr>
        <p:spPr>
          <a:xfrm>
            <a:off x="1178229" y="5204097"/>
            <a:ext cx="21219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>
                <a:latin typeface="MS Gothic" panose="020B0609070205080204" pitchFamily="49" charset="-128"/>
                <a:ea typeface="MS Gothic" panose="020B0609070205080204" pitchFamily="49" charset="-128"/>
              </a:rPr>
              <a:t>出生から生後</a:t>
            </a:r>
            <a:r>
              <a:rPr lang="en-US" altLang="ja-JP" dirty="0">
                <a:latin typeface="MS Gothic" panose="020B0609070205080204" pitchFamily="49" charset="-128"/>
                <a:ea typeface="MS Gothic" panose="020B0609070205080204" pitchFamily="49" charset="-128"/>
              </a:rPr>
              <a:t>28</a:t>
            </a:r>
            <a:r>
              <a:rPr lang="ja-JP" altLang="en-US" dirty="0">
                <a:latin typeface="MS Gothic" panose="020B0609070205080204" pitchFamily="49" charset="-128"/>
                <a:ea typeface="MS Gothic" panose="020B0609070205080204" pitchFamily="49" charset="-128"/>
              </a:rPr>
              <a:t>日未満</a:t>
            </a:r>
            <a:r>
              <a:rPr lang="ja-JP" altLang="en-US" sz="1600" dirty="0">
                <a:latin typeface="MS Gothic" panose="020B0609070205080204" pitchFamily="49" charset="-128"/>
                <a:ea typeface="MS Gothic" panose="020B0609070205080204" pitchFamily="49" charset="-128"/>
              </a:rPr>
              <a:t>（</a:t>
            </a:r>
            <a:r>
              <a:rPr lang="en-US" altLang="ja-JP" sz="1600" dirty="0">
                <a:latin typeface="MS Gothic" panose="020B0609070205080204" pitchFamily="49" charset="-128"/>
                <a:ea typeface="MS Gothic" panose="020B0609070205080204" pitchFamily="49" charset="-128"/>
              </a:rPr>
              <a:t>1</a:t>
            </a:r>
            <a:r>
              <a:rPr lang="ja-JP" altLang="en-US" sz="1600" dirty="0">
                <a:latin typeface="MS Gothic" panose="020B0609070205080204" pitchFamily="49" charset="-128"/>
                <a:ea typeface="MS Gothic" panose="020B0609070205080204" pitchFamily="49" charset="-128"/>
              </a:rPr>
              <a:t>か月未満）</a:t>
            </a:r>
            <a:endParaRPr kumimoji="1" lang="ja-JP" altLang="en-US" dirty="0">
              <a:latin typeface="MS Gothic" panose="020B0609070205080204" pitchFamily="49" charset="-128"/>
              <a:ea typeface="MS Gothic" panose="020B0609070205080204" pitchFamily="49" charset="-128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1BDD2B5A-5188-F24A-BDBC-1C341344D062}"/>
              </a:ext>
            </a:extLst>
          </p:cNvPr>
          <p:cNvSpPr txBox="1"/>
          <p:nvPr/>
        </p:nvSpPr>
        <p:spPr>
          <a:xfrm>
            <a:off x="6403223" y="5140265"/>
            <a:ext cx="18823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dirty="0">
                <a:latin typeface="MS Gothic" panose="020B0609070205080204" pitchFamily="49" charset="-128"/>
                <a:ea typeface="MS Gothic" panose="020B0609070205080204" pitchFamily="49" charset="-128"/>
              </a:rPr>
              <a:t>1</a:t>
            </a:r>
            <a:r>
              <a:rPr lang="ja-JP" altLang="en-US" sz="2000" dirty="0">
                <a:latin typeface="MS Gothic" panose="020B0609070205080204" pitchFamily="49" charset="-128"/>
                <a:ea typeface="MS Gothic" panose="020B0609070205080204" pitchFamily="49" charset="-128"/>
              </a:rPr>
              <a:t>歳から小学校入学前</a:t>
            </a:r>
            <a:endParaRPr lang="en-US" altLang="ja-JP" sz="2000" dirty="0">
              <a:latin typeface="MS Gothic" panose="020B0609070205080204" pitchFamily="49" charset="-128"/>
              <a:ea typeface="MS Gothic" panose="020B0609070205080204" pitchFamily="49" charset="-128"/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B4755F0F-5E06-D442-87CF-0B6A1D067DE8}"/>
              </a:ext>
            </a:extLst>
          </p:cNvPr>
          <p:cNvSpPr txBox="1"/>
          <p:nvPr/>
        </p:nvSpPr>
        <p:spPr>
          <a:xfrm>
            <a:off x="8975724" y="5109488"/>
            <a:ext cx="19681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000" dirty="0">
                <a:latin typeface="MS Gothic" panose="020B0609070205080204" pitchFamily="49" charset="-128"/>
                <a:ea typeface="MS Gothic" panose="020B0609070205080204" pitchFamily="49" charset="-128"/>
              </a:rPr>
              <a:t>小学校入学から卒業まで</a:t>
            </a:r>
            <a:endParaRPr kumimoji="1" lang="ja-JP" altLang="en-US" sz="2000" dirty="0">
              <a:latin typeface="MS Gothic" panose="020B0609070205080204" pitchFamily="49" charset="-128"/>
              <a:ea typeface="MS Gothic" panose="020B0609070205080204" pitchFamily="49" charset="-128"/>
            </a:endParaRPr>
          </a:p>
        </p:txBody>
      </p:sp>
      <p:pic>
        <p:nvPicPr>
          <p:cNvPr id="3" name="図 2" descr="白いバックグラウンドの前に立っている女の子&#10;&#10;低い精度で自動的に生成された説明">
            <a:extLst>
              <a:ext uri="{FF2B5EF4-FFF2-40B4-BE49-F238E27FC236}">
                <a16:creationId xmlns:a16="http://schemas.microsoft.com/office/drawing/2014/main" id="{1236224A-9444-F049-9EFC-F141EF4BA7A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4241" y="1748511"/>
            <a:ext cx="1968199" cy="3333789"/>
          </a:xfrm>
          <a:prstGeom prst="rect">
            <a:avLst/>
          </a:prstGeom>
        </p:spPr>
      </p:pic>
      <p:pic>
        <p:nvPicPr>
          <p:cNvPr id="7" name="図 6" descr="手を口に入れている赤ちゃん&#10;&#10;自動的に生成された説明">
            <a:extLst>
              <a:ext uri="{FF2B5EF4-FFF2-40B4-BE49-F238E27FC236}">
                <a16:creationId xmlns:a16="http://schemas.microsoft.com/office/drawing/2014/main" id="{2B65AE0E-2A8B-8D49-BA42-8B5E0611EFA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88550" y="1874867"/>
            <a:ext cx="1968199" cy="2958567"/>
          </a:xfrm>
          <a:prstGeom prst="rect">
            <a:avLst/>
          </a:prstGeom>
        </p:spPr>
      </p:pic>
      <p:pic>
        <p:nvPicPr>
          <p:cNvPr id="18" name="図 17" descr="白いバックグラウンドの前に立っている赤ちゃん&#10;&#10;低い精度で自動的に生成された説明">
            <a:extLst>
              <a:ext uri="{FF2B5EF4-FFF2-40B4-BE49-F238E27FC236}">
                <a16:creationId xmlns:a16="http://schemas.microsoft.com/office/drawing/2014/main" id="{B18AFA47-C362-4D4E-9642-3C2EE7F1BE5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06616" y="1671525"/>
            <a:ext cx="1201604" cy="3343999"/>
          </a:xfrm>
          <a:prstGeom prst="rect">
            <a:avLst/>
          </a:prstGeom>
        </p:spPr>
      </p:pic>
      <p:pic>
        <p:nvPicPr>
          <p:cNvPr id="22" name="図 21" descr="人, 屋外, 男, 空気 が含まれている画像&#10;&#10;自動的に生成された説明">
            <a:extLst>
              <a:ext uri="{FF2B5EF4-FFF2-40B4-BE49-F238E27FC236}">
                <a16:creationId xmlns:a16="http://schemas.microsoft.com/office/drawing/2014/main" id="{44C9B40F-1359-8B43-99E6-DDA8F4AE86F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06185" y="1698893"/>
            <a:ext cx="2444644" cy="3374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6696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15EDB00E-A4D9-9346-A258-2FA9F13A3BE0}"/>
              </a:ext>
            </a:extLst>
          </p:cNvPr>
          <p:cNvSpPr txBox="1"/>
          <p:nvPr/>
        </p:nvSpPr>
        <p:spPr>
          <a:xfrm>
            <a:off x="720000" y="1268008"/>
            <a:ext cx="10800000" cy="553998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ja-JP" altLang="en-US" sz="3600" dirty="0">
                <a:latin typeface="MS Gothic" panose="020B0609070205080204" pitchFamily="49" charset="-128"/>
                <a:ea typeface="MS Gothic" panose="020B0609070205080204" pitchFamily="49" charset="-128"/>
              </a:rPr>
              <a:t>（</a:t>
            </a:r>
            <a:r>
              <a:rPr lang="en-US" altLang="ja-JP" sz="3600" dirty="0">
                <a:latin typeface="MS Gothic" panose="020B0609070205080204" pitchFamily="49" charset="-128"/>
                <a:ea typeface="MS Gothic" panose="020B0609070205080204" pitchFamily="49" charset="-128"/>
              </a:rPr>
              <a:t>1</a:t>
            </a:r>
            <a:r>
              <a:rPr lang="ja-JP" altLang="en-US" sz="3600" dirty="0">
                <a:latin typeface="MS Gothic" panose="020B0609070205080204" pitchFamily="49" charset="-128"/>
                <a:ea typeface="MS Gothic" panose="020B0609070205080204" pitchFamily="49" charset="-128"/>
              </a:rPr>
              <a:t>）乳幼児期の発育・発達の例</a:t>
            </a:r>
            <a:endParaRPr kumimoji="1" lang="ja-JP" altLang="en-US" sz="3600" dirty="0">
              <a:latin typeface="MS Gothic" panose="020B0609070205080204" pitchFamily="49" charset="-128"/>
              <a:ea typeface="MS Gothic" panose="020B0609070205080204" pitchFamily="49" charset="-128"/>
            </a:endParaRP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18CD7968-6F9E-B349-9D36-DE2BE14843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000" y="539999"/>
            <a:ext cx="10752000" cy="723214"/>
          </a:xfrm>
          <a:prstGeom prst="rect">
            <a:avLst/>
          </a:prstGeom>
        </p:spPr>
      </p:pic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1162E203-04FE-ED4B-82A3-C02592D3A108}"/>
              </a:ext>
            </a:extLst>
          </p:cNvPr>
          <p:cNvSpPr txBox="1"/>
          <p:nvPr/>
        </p:nvSpPr>
        <p:spPr>
          <a:xfrm>
            <a:off x="1266092" y="533381"/>
            <a:ext cx="10205908" cy="677108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ja-JP" altLang="en-US" sz="4400">
                <a:latin typeface="MS Gothic" panose="020B0609070205080204" pitchFamily="49" charset="-128"/>
                <a:ea typeface="MS Gothic" panose="020B0609070205080204" pitchFamily="49" charset="-128"/>
              </a:rPr>
              <a:t>②胎児から乳幼児の身体的特徴</a:t>
            </a:r>
            <a:endParaRPr kumimoji="1" lang="ja-JP" altLang="en-US" sz="4400">
              <a:latin typeface="MS Gothic" panose="020B0609070205080204" pitchFamily="49" charset="-128"/>
              <a:ea typeface="MS Gothic" panose="020B0609070205080204" pitchFamily="49" charset="-128"/>
            </a:endParaRPr>
          </a:p>
        </p:txBody>
      </p:sp>
      <p:pic>
        <p:nvPicPr>
          <p:cNvPr id="4" name="図 3" descr="アプリケーション&#10;&#10;AI 生成コンテンツは誤りを含む可能性があります。">
            <a:extLst>
              <a:ext uri="{FF2B5EF4-FFF2-40B4-BE49-F238E27FC236}">
                <a16:creationId xmlns:a16="http://schemas.microsoft.com/office/drawing/2014/main" id="{385F1F8A-9731-9CDB-E7B6-367ECE15CC3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67032" b="7167"/>
          <a:stretch>
            <a:fillRect/>
          </a:stretch>
        </p:blipFill>
        <p:spPr>
          <a:xfrm>
            <a:off x="3760691" y="1879525"/>
            <a:ext cx="4670618" cy="442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9695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 descr="アプリケーション&#10;&#10;AI 生成コンテンツは誤りを含む可能性があります。">
            <a:extLst>
              <a:ext uri="{FF2B5EF4-FFF2-40B4-BE49-F238E27FC236}">
                <a16:creationId xmlns:a16="http://schemas.microsoft.com/office/drawing/2014/main" id="{D8EF5A7F-07F5-4CB0-A04A-C661854FF6D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2685" r="32881" b="7783"/>
          <a:stretch>
            <a:fillRect/>
          </a:stretch>
        </p:blipFill>
        <p:spPr>
          <a:xfrm>
            <a:off x="3653897" y="1310535"/>
            <a:ext cx="5019048" cy="4525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63420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アプリケーション&#10;&#10;AI 生成コンテンツは誤りを含む可能性があります。">
            <a:extLst>
              <a:ext uri="{FF2B5EF4-FFF2-40B4-BE49-F238E27FC236}">
                <a16:creationId xmlns:a16="http://schemas.microsoft.com/office/drawing/2014/main" id="{C7AE2A6C-5C00-3CD9-6FB1-E0C4B077767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7032"/>
          <a:stretch>
            <a:fillRect/>
          </a:stretch>
        </p:blipFill>
        <p:spPr>
          <a:xfrm>
            <a:off x="3882109" y="1318516"/>
            <a:ext cx="4863306" cy="4966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29447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38A80A4B-5CFB-B848-9A93-49454097336C}"/>
              </a:ext>
            </a:extLst>
          </p:cNvPr>
          <p:cNvSpPr txBox="1"/>
          <p:nvPr/>
        </p:nvSpPr>
        <p:spPr>
          <a:xfrm>
            <a:off x="720001" y="540000"/>
            <a:ext cx="10800000" cy="553998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ja-JP" altLang="en-US" sz="3600">
                <a:latin typeface="MS Gothic" panose="020B0609070205080204" pitchFamily="49" charset="-128"/>
                <a:ea typeface="MS Gothic" panose="020B0609070205080204" pitchFamily="49" charset="-128"/>
              </a:rPr>
              <a:t>（</a:t>
            </a:r>
            <a:r>
              <a:rPr lang="en-US" altLang="ja-JP" sz="3600" dirty="0">
                <a:latin typeface="MS Gothic" panose="020B0609070205080204" pitchFamily="49" charset="-128"/>
                <a:ea typeface="MS Gothic" panose="020B0609070205080204" pitchFamily="49" charset="-128"/>
              </a:rPr>
              <a:t>2</a:t>
            </a:r>
            <a:r>
              <a:rPr lang="ja-JP" altLang="en-US" sz="3600">
                <a:latin typeface="MS Gothic" panose="020B0609070205080204" pitchFamily="49" charset="-128"/>
                <a:ea typeface="MS Gothic" panose="020B0609070205080204" pitchFamily="49" charset="-128"/>
              </a:rPr>
              <a:t>）赤ちゃんを見てみよう</a:t>
            </a:r>
            <a:endParaRPr kumimoji="1" lang="ja-JP" altLang="en-US" sz="3600">
              <a:latin typeface="MS Gothic" panose="020B0609070205080204" pitchFamily="49" charset="-128"/>
              <a:ea typeface="MS Gothic" panose="020B0609070205080204" pitchFamily="49" charset="-128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8FD86742-DF11-364F-9040-FFBC7516A840}"/>
              </a:ext>
            </a:extLst>
          </p:cNvPr>
          <p:cNvSpPr txBox="1"/>
          <p:nvPr/>
        </p:nvSpPr>
        <p:spPr>
          <a:xfrm>
            <a:off x="720000" y="1260000"/>
            <a:ext cx="10752000" cy="553998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ja-JP" altLang="en-US" sz="3600" dirty="0">
                <a:latin typeface="MS Gothic" panose="020B0609070205080204" pitchFamily="49" charset="-128"/>
                <a:ea typeface="MS Gothic" panose="020B0609070205080204" pitchFamily="49" charset="-128"/>
              </a:rPr>
              <a:t>　新生児の体重：平均 </a:t>
            </a:r>
            <a:r>
              <a:rPr lang="ja-JP" altLang="en-US" sz="3600" dirty="0">
                <a:solidFill>
                  <a:srgbClr val="0070C0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約</a:t>
            </a:r>
            <a:r>
              <a:rPr lang="en-US" altLang="ja-JP" sz="3600" dirty="0">
                <a:solidFill>
                  <a:srgbClr val="0070C0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3000</a:t>
            </a:r>
            <a:r>
              <a:rPr lang="en" altLang="ja-JP" sz="3600" dirty="0">
                <a:solidFill>
                  <a:srgbClr val="0070C0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g</a:t>
            </a:r>
            <a:r>
              <a:rPr lang="ja-JP" altLang="en" sz="3600" dirty="0">
                <a:solidFill>
                  <a:srgbClr val="FF0000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　　</a:t>
            </a:r>
            <a:r>
              <a:rPr lang="ja-JP" altLang="en-US" sz="3600" dirty="0">
                <a:latin typeface="MS Gothic" panose="020B0609070205080204" pitchFamily="49" charset="-128"/>
                <a:ea typeface="MS Gothic" panose="020B0609070205080204" pitchFamily="49" charset="-128"/>
              </a:rPr>
              <a:t>身長：</a:t>
            </a:r>
            <a:r>
              <a:rPr lang="ja-JP" altLang="en-US" sz="3600" dirty="0">
                <a:solidFill>
                  <a:srgbClr val="0070C0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約</a:t>
            </a:r>
            <a:r>
              <a:rPr lang="en-US" altLang="ja-JP" sz="3600" dirty="0">
                <a:solidFill>
                  <a:srgbClr val="0070C0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50</a:t>
            </a:r>
            <a:r>
              <a:rPr lang="en" altLang="ja-JP" sz="3600" dirty="0">
                <a:solidFill>
                  <a:srgbClr val="0070C0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cm</a:t>
            </a:r>
            <a:endParaRPr kumimoji="1" lang="ja-JP" altLang="en-US" sz="2800" dirty="0">
              <a:solidFill>
                <a:srgbClr val="0070C0"/>
              </a:solidFill>
              <a:latin typeface="MS Gothic" panose="020B0609070205080204" pitchFamily="49" charset="-128"/>
              <a:ea typeface="MS Gothic" panose="020B0609070205080204" pitchFamily="49" charset="-128"/>
            </a:endParaRPr>
          </a:p>
        </p:txBody>
      </p:sp>
      <p:pic>
        <p:nvPicPr>
          <p:cNvPr id="5" name="図 4" descr="おむつをつけた赤ちゃん&#10;&#10;中程度の精度で自動的に生成された説明">
            <a:extLst>
              <a:ext uri="{FF2B5EF4-FFF2-40B4-BE49-F238E27FC236}">
                <a16:creationId xmlns:a16="http://schemas.microsoft.com/office/drawing/2014/main" id="{436C63F6-1B4B-9840-B577-FA150C0AC0D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9800" y="2213343"/>
            <a:ext cx="7772400" cy="372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36746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アイコン&#10;&#10;自動的に生成された説明">
            <a:extLst>
              <a:ext uri="{FF2B5EF4-FFF2-40B4-BE49-F238E27FC236}">
                <a16:creationId xmlns:a16="http://schemas.microsoft.com/office/drawing/2014/main" id="{A5FEB916-E843-F540-B86F-1F5F6D0C4E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000" y="360000"/>
            <a:ext cx="2864227" cy="1234800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20ABD26B-871C-2449-B67B-A35F31293E86}"/>
              </a:ext>
            </a:extLst>
          </p:cNvPr>
          <p:cNvSpPr txBox="1"/>
          <p:nvPr/>
        </p:nvSpPr>
        <p:spPr>
          <a:xfrm>
            <a:off x="720000" y="1969271"/>
            <a:ext cx="3740477" cy="2400657"/>
          </a:xfrm>
          <a:prstGeom prst="rect">
            <a:avLst/>
          </a:prstGeom>
          <a:noFill/>
          <a:effectLst/>
        </p:spPr>
        <p:txBody>
          <a:bodyPr wrap="square" rtlCol="0" anchor="t" anchorCtr="0">
            <a:spAutoFit/>
          </a:bodyPr>
          <a:lstStyle/>
          <a:p>
            <a:pPr>
              <a:spcBef>
                <a:spcPts val="1800"/>
              </a:spcBef>
            </a:pPr>
            <a:r>
              <a:rPr lang="ja-JP" altLang="en-US" sz="4000" dirty="0">
                <a:solidFill>
                  <a:schemeClr val="accent5">
                    <a:lumMod val="75000"/>
                  </a:schemeClr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●</a:t>
            </a:r>
            <a:r>
              <a:rPr lang="ja-JP" altLang="en-US" sz="4000" dirty="0">
                <a:latin typeface="MS Gothic" panose="020B0609070205080204" pitchFamily="49" charset="-128"/>
                <a:ea typeface="MS Gothic" panose="020B0609070205080204" pitchFamily="49" charset="-128"/>
              </a:rPr>
              <a:t>産声とは？</a:t>
            </a:r>
          </a:p>
          <a:p>
            <a:pPr>
              <a:spcBef>
                <a:spcPts val="1800"/>
              </a:spcBef>
            </a:pPr>
            <a:r>
              <a:rPr lang="ja-JP" altLang="en-US" sz="4000" dirty="0">
                <a:solidFill>
                  <a:schemeClr val="accent5">
                    <a:lumMod val="75000"/>
                  </a:schemeClr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●</a:t>
            </a:r>
            <a:r>
              <a:rPr lang="ja-JP" altLang="en-US" sz="4000" dirty="0">
                <a:latin typeface="MS Gothic" panose="020B0609070205080204" pitchFamily="49" charset="-128"/>
                <a:ea typeface="MS Gothic" panose="020B0609070205080204" pitchFamily="49" charset="-128"/>
              </a:rPr>
              <a:t>泉門とは？</a:t>
            </a:r>
          </a:p>
          <a:p>
            <a:pPr>
              <a:spcBef>
                <a:spcPts val="1800"/>
              </a:spcBef>
            </a:pPr>
            <a:r>
              <a:rPr lang="ja-JP" altLang="en-US" sz="4000" dirty="0">
                <a:solidFill>
                  <a:schemeClr val="accent5">
                    <a:lumMod val="75000"/>
                  </a:schemeClr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●</a:t>
            </a:r>
            <a:r>
              <a:rPr lang="ja-JP" altLang="en-US" sz="4000" dirty="0">
                <a:latin typeface="MS Gothic" panose="020B0609070205080204" pitchFamily="49" charset="-128"/>
                <a:ea typeface="MS Gothic" panose="020B0609070205080204" pitchFamily="49" charset="-128"/>
              </a:rPr>
              <a:t>児斑とは？</a:t>
            </a: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44DC845E-592C-F04E-93AB-39EA241F743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98897" y="3177297"/>
            <a:ext cx="2593103" cy="3146396"/>
          </a:xfrm>
          <a:prstGeom prst="rect">
            <a:avLst/>
          </a:prstGeom>
        </p:spPr>
      </p:pic>
      <p:grpSp>
        <p:nvGrpSpPr>
          <p:cNvPr id="3" name="図形グループ 2"/>
          <p:cNvGrpSpPr/>
          <p:nvPr/>
        </p:nvGrpSpPr>
        <p:grpSpPr>
          <a:xfrm>
            <a:off x="6842599" y="4734397"/>
            <a:ext cx="2555341" cy="1224827"/>
            <a:chOff x="8919877" y="282123"/>
            <a:chExt cx="2555341" cy="1224827"/>
          </a:xfrm>
        </p:grpSpPr>
        <p:pic>
          <p:nvPicPr>
            <p:cNvPr id="13" name="図 12">
              <a:extLst>
                <a:ext uri="{FF2B5EF4-FFF2-40B4-BE49-F238E27FC236}">
                  <a16:creationId xmlns:a16="http://schemas.microsoft.com/office/drawing/2014/main" id="{7AD5C5E5-D386-4D46-A7E0-E5A9D519C7D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919877" y="282123"/>
              <a:ext cx="2555341" cy="1224827"/>
            </a:xfrm>
            <a:prstGeom prst="rect">
              <a:avLst/>
            </a:prstGeom>
          </p:spPr>
        </p:pic>
        <p:sp>
          <p:nvSpPr>
            <p:cNvPr id="7" name="テキスト ボックス 6">
              <a:extLst>
                <a:ext uri="{FF2B5EF4-FFF2-40B4-BE49-F238E27FC236}">
                  <a16:creationId xmlns:a16="http://schemas.microsoft.com/office/drawing/2014/main" id="{62F4CF97-39C9-0C44-A93E-4A8AF74FD0FC}"/>
                </a:ext>
              </a:extLst>
            </p:cNvPr>
            <p:cNvSpPr txBox="1"/>
            <p:nvPr/>
          </p:nvSpPr>
          <p:spPr>
            <a:xfrm>
              <a:off x="9042899" y="386704"/>
              <a:ext cx="1852549" cy="1015663"/>
            </a:xfrm>
            <a:prstGeom prst="rect">
              <a:avLst/>
            </a:prstGeom>
            <a:noFill/>
            <a:effectLst/>
          </p:spPr>
          <p:txBody>
            <a:bodyPr wrap="square" rtlCol="0" anchor="t" anchorCtr="0">
              <a:spAutoFit/>
            </a:bodyPr>
            <a:lstStyle/>
            <a:p>
              <a:r>
                <a:rPr lang="ja-JP" altLang="en-US" sz="2000">
                  <a:latin typeface="MS Gothic" panose="020B0609070205080204" pitchFamily="49" charset="-128"/>
                  <a:ea typeface="MS Gothic" panose="020B0609070205080204" pitchFamily="49" charset="-128"/>
                </a:rPr>
                <a:t>どんな特徴があるのか調べてみよう</a:t>
              </a:r>
              <a:endParaRPr kumimoji="1" lang="ja-JP" altLang="en-US" sz="2000" dirty="0">
                <a:latin typeface="MS Gothic" panose="020B0609070205080204" pitchFamily="49" charset="-128"/>
                <a:ea typeface="MS Gothic" panose="020B0609070205080204" pitchFamily="49" charset="-128"/>
              </a:endParaRPr>
            </a:p>
          </p:txBody>
        </p:sp>
      </p:grp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20ABD26B-871C-2449-B67B-A35F31293E86}"/>
              </a:ext>
            </a:extLst>
          </p:cNvPr>
          <p:cNvSpPr txBox="1"/>
          <p:nvPr/>
        </p:nvSpPr>
        <p:spPr>
          <a:xfrm>
            <a:off x="5400132" y="1969271"/>
            <a:ext cx="4797416" cy="2400657"/>
          </a:xfrm>
          <a:prstGeom prst="rect">
            <a:avLst/>
          </a:prstGeom>
          <a:noFill/>
          <a:effectLst/>
        </p:spPr>
        <p:txBody>
          <a:bodyPr wrap="square" rtlCol="0" anchor="t" anchorCtr="0">
            <a:spAutoFit/>
          </a:bodyPr>
          <a:lstStyle/>
          <a:p>
            <a:pPr>
              <a:spcBef>
                <a:spcPts val="1800"/>
              </a:spcBef>
            </a:pPr>
            <a:r>
              <a:rPr lang="ja-JP" altLang="en-US" sz="4000" dirty="0">
                <a:solidFill>
                  <a:schemeClr val="accent5">
                    <a:lumMod val="75000"/>
                  </a:schemeClr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●</a:t>
            </a:r>
            <a:r>
              <a:rPr lang="ja-JP" altLang="en-US" sz="4000" dirty="0">
                <a:latin typeface="MS Gothic" panose="020B0609070205080204" pitchFamily="49" charset="-128"/>
                <a:ea typeface="MS Gothic" panose="020B0609070205080204" pitchFamily="49" charset="-128"/>
              </a:rPr>
              <a:t>生理的体重減少</a:t>
            </a:r>
          </a:p>
          <a:p>
            <a:pPr>
              <a:spcBef>
                <a:spcPts val="1800"/>
              </a:spcBef>
            </a:pPr>
            <a:r>
              <a:rPr lang="ja-JP" altLang="en-US" sz="4000" dirty="0">
                <a:solidFill>
                  <a:schemeClr val="accent5">
                    <a:lumMod val="75000"/>
                  </a:schemeClr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●</a:t>
            </a:r>
            <a:r>
              <a:rPr lang="ja-JP" altLang="en-US" sz="4000" dirty="0">
                <a:latin typeface="MS Gothic" panose="020B0609070205080204" pitchFamily="49" charset="-128"/>
                <a:ea typeface="MS Gothic" panose="020B0609070205080204" pitchFamily="49" charset="-128"/>
              </a:rPr>
              <a:t>生理的黄疸</a:t>
            </a:r>
          </a:p>
          <a:p>
            <a:pPr>
              <a:spcBef>
                <a:spcPts val="1800"/>
              </a:spcBef>
            </a:pPr>
            <a:r>
              <a:rPr lang="ja-JP" altLang="en-US" sz="4000" dirty="0">
                <a:solidFill>
                  <a:schemeClr val="accent5">
                    <a:lumMod val="75000"/>
                  </a:schemeClr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●</a:t>
            </a:r>
            <a:r>
              <a:rPr lang="ja-JP" altLang="en-US" sz="4000" dirty="0">
                <a:latin typeface="MS Gothic" panose="020B0609070205080204" pitchFamily="49" charset="-128"/>
                <a:ea typeface="MS Gothic" panose="020B0609070205080204" pitchFamily="49" charset="-128"/>
              </a:rPr>
              <a:t>胎便</a:t>
            </a:r>
            <a:endParaRPr kumimoji="1" lang="ja-JP" altLang="en-US" sz="4000" dirty="0">
              <a:latin typeface="MS Gothic" panose="020B0609070205080204" pitchFamily="49" charset="-128"/>
              <a:ea typeface="MS Gothic" panose="020B0609070205080204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0962684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ドキュメント" ma:contentTypeID="0x0101005A7F7802BC47F447A89A911457D48D3C" ma:contentTypeVersion="16" ma:contentTypeDescription="新しいドキュメントを作成します。" ma:contentTypeScope="" ma:versionID="5ea64dc30f45962dc8b667f574c4a3bc">
  <xsd:schema xmlns:xsd="http://www.w3.org/2001/XMLSchema" xmlns:xs="http://www.w3.org/2001/XMLSchema" xmlns:p="http://schemas.microsoft.com/office/2006/metadata/properties" xmlns:ns2="00c92678-ffac-41a5-9288-135868ad8e8c" xmlns:ns3="9121a088-fc71-45a6-8b1f-b176b5eb726b" targetNamespace="http://schemas.microsoft.com/office/2006/metadata/properties" ma:root="true" ma:fieldsID="4c0275a0888d2faee6eda2c50ff0c063" ns2:_="" ns3:_="">
    <xsd:import namespace="00c92678-ffac-41a5-9288-135868ad8e8c"/>
    <xsd:import namespace="9121a088-fc71-45a6-8b1f-b176b5eb726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_x65e5__x4ed8__x3068__x6642__x9593_" minOccurs="0"/>
                <xsd:element ref="ns3:SharedWithUsers" minOccurs="0"/>
                <xsd:element ref="ns3:SharedWithDetail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0c92678-ffac-41a5-9288-135868ad8e8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2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4" nillable="true" ma:taxonomy="true" ma:internalName="lcf76f155ced4ddcb4097134ff3c332f" ma:taxonomyFieldName="MediaServiceImageTags" ma:displayName="画像タグ" ma:readOnly="false" ma:fieldId="{5cf76f15-5ced-4ddc-b409-7134ff3c332f}" ma:taxonomyMulti="true" ma:sspId="47d9727b-d437-458e-8008-9f484a16938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9" nillable="true" ma:displayName="Location" ma:indexed="true" ma:internalName="MediaServiceLocation" ma:readOnly="true">
      <xsd:simpleType>
        <xsd:restriction base="dms:Text"/>
      </xsd:simpleType>
    </xsd:element>
    <xsd:element name="_x65e5__x4ed8__x3068__x6642__x9593_" ma:index="20" nillable="true" ma:displayName="日付と時間" ma:format="DateOnly" ma:internalName="_x65e5__x4ed8__x3068__x6642__x9593_">
      <xsd:simpleType>
        <xsd:restriction base="dms:DateTime"/>
      </xsd:simple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121a088-fc71-45a6-8b1f-b176b5eb726b" elementFormDefault="qualified">
    <xsd:import namespace="http://schemas.microsoft.com/office/2006/documentManagement/types"/>
    <xsd:import namespace="http://schemas.microsoft.com/office/infopath/2007/PartnerControls"/>
    <xsd:element name="TaxCatchAll" ma:index="15" nillable="true" ma:displayName="Taxonomy Catch All Column" ma:hidden="true" ma:list="{1437ef09-308f-46e4-b65f-eea847356b21}" ma:internalName="TaxCatchAll" ma:showField="CatchAllData" ma:web="9121a088-fc71-45a6-8b1f-b176b5eb726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1" nillable="true" ma:displayName="共有相手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2" nillable="true" ma:displayName="共有相手の詳細情報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コンテンツ タイプ"/>
        <xsd:element ref="dc:title" minOccurs="0" maxOccurs="1" ma:index="4" ma:displayName="タイトル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x65e5__x4ed8__x3068__x6642__x9593_ xmlns="00c92678-ffac-41a5-9288-135868ad8e8c" xsi:nil="true"/>
    <TaxCatchAll xmlns="9121a088-fc71-45a6-8b1f-b176b5eb726b" xsi:nil="true"/>
    <lcf76f155ced4ddcb4097134ff3c332f xmlns="00c92678-ffac-41a5-9288-135868ad8e8c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EEAFD9F4-7F0F-453A-8132-B2DC4D31AEF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8DFE874-F9C8-4CFA-9F06-673158F9B25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0c92678-ffac-41a5-9288-135868ad8e8c"/>
    <ds:schemaRef ds:uri="9121a088-fc71-45a6-8b1f-b176b5eb726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CC39E7A2-CB03-4C94-9A7A-42BE198D406B}">
  <ds:schemaRefs>
    <ds:schemaRef ds:uri="http://schemas.microsoft.com/office/2006/metadata/properties"/>
    <ds:schemaRef ds:uri="http://schemas.microsoft.com/office/infopath/2007/PartnerControls"/>
    <ds:schemaRef ds:uri="00c92678-ffac-41a5-9288-135868ad8e8c"/>
    <ds:schemaRef ds:uri="9121a088-fc71-45a6-8b1f-b176b5eb726b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491</TotalTime>
  <Words>825</Words>
  <Application>Microsoft Macintosh PowerPoint</Application>
  <PresentationFormat>ワイド画面</PresentationFormat>
  <Paragraphs>112</Paragraphs>
  <Slides>32</Slides>
  <Notes>2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4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32</vt:i4>
      </vt:variant>
    </vt:vector>
  </HeadingPairs>
  <TitlesOfParts>
    <vt:vector size="37" baseType="lpstr">
      <vt:lpstr>MS Gothic</vt:lpstr>
      <vt:lpstr>游ゴシック</vt:lpstr>
      <vt:lpstr>游ゴシック Light</vt:lpstr>
      <vt:lpstr>Arial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石本 忠廣</dc:creator>
  <cp:lastModifiedBy>河井 祐樹</cp:lastModifiedBy>
  <cp:revision>55</cp:revision>
  <cp:lastPrinted>2021-12-07T06:42:54Z</cp:lastPrinted>
  <dcterms:created xsi:type="dcterms:W3CDTF">2021-12-07T04:03:17Z</dcterms:created>
  <dcterms:modified xsi:type="dcterms:W3CDTF">2026-03-26T03:35:01Z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0x0101005A7F7802BC47F447A89A911457D48D3C</vt:lpwstr>
  </property>
</Properties>
</file>