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4"/>
  </p:sldMasterIdLst>
  <p:notesMasterIdLst>
    <p:notesMasterId r:id="rId45"/>
  </p:notesMasterIdLst>
  <p:sldIdLst>
    <p:sldId id="256" r:id="rId5"/>
    <p:sldId id="257" r:id="rId6"/>
    <p:sldId id="290" r:id="rId7"/>
    <p:sldId id="289" r:id="rId8"/>
    <p:sldId id="258" r:id="rId9"/>
    <p:sldId id="259" r:id="rId10"/>
    <p:sldId id="260" r:id="rId11"/>
    <p:sldId id="261" r:id="rId12"/>
    <p:sldId id="262" r:id="rId13"/>
    <p:sldId id="264" r:id="rId14"/>
    <p:sldId id="265" r:id="rId15"/>
    <p:sldId id="266" r:id="rId16"/>
    <p:sldId id="269" r:id="rId17"/>
    <p:sldId id="270" r:id="rId18"/>
    <p:sldId id="271" r:id="rId19"/>
    <p:sldId id="267" r:id="rId20"/>
    <p:sldId id="268" r:id="rId21"/>
    <p:sldId id="272" r:id="rId22"/>
    <p:sldId id="273" r:id="rId23"/>
    <p:sldId id="274" r:id="rId24"/>
    <p:sldId id="286" r:id="rId25"/>
    <p:sldId id="287" r:id="rId26"/>
    <p:sldId id="276" r:id="rId27"/>
    <p:sldId id="277" r:id="rId28"/>
    <p:sldId id="278" r:id="rId29"/>
    <p:sldId id="275" r:id="rId30"/>
    <p:sldId id="263" r:id="rId31"/>
    <p:sldId id="279" r:id="rId32"/>
    <p:sldId id="280" r:id="rId33"/>
    <p:sldId id="295" r:id="rId34"/>
    <p:sldId id="296" r:id="rId35"/>
    <p:sldId id="281" r:id="rId36"/>
    <p:sldId id="297" r:id="rId37"/>
    <p:sldId id="282" r:id="rId38"/>
    <p:sldId id="294" r:id="rId39"/>
    <p:sldId id="283" r:id="rId40"/>
    <p:sldId id="284" r:id="rId41"/>
    <p:sldId id="285" r:id="rId42"/>
    <p:sldId id="291" r:id="rId43"/>
    <p:sldId id="292" r:id="rId44"/>
  </p:sldIdLst>
  <p:sldSz cx="12192000" cy="6858000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B7B1"/>
    <a:srgbClr val="93D1D3"/>
    <a:srgbClr val="00B4ED"/>
    <a:srgbClr val="7DCDF4"/>
    <a:srgbClr val="0EAD67"/>
    <a:srgbClr val="88C897"/>
    <a:srgbClr val="EA608E"/>
    <a:srgbClr val="F19DB8"/>
    <a:srgbClr val="B06F58"/>
    <a:srgbClr val="D1A5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03"/>
    <p:restoredTop sz="94854" autoAdjust="0"/>
  </p:normalViewPr>
  <p:slideViewPr>
    <p:cSldViewPr snapToGrid="0" snapToObjects="1">
      <p:cViewPr varScale="1">
        <p:scale>
          <a:sx n="88" d="100"/>
          <a:sy n="88" d="100"/>
        </p:scale>
        <p:origin x="200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0" d="100"/>
          <a:sy n="110" d="100"/>
        </p:scale>
        <p:origin x="3584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5029"/>
          </a:xfrm>
          <a:prstGeom prst="rect">
            <a:avLst/>
          </a:prstGeom>
        </p:spPr>
        <p:txBody>
          <a:bodyPr vert="horz" lIns="94858" tIns="47429" rIns="94858" bIns="47429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0" cy="495029"/>
          </a:xfrm>
          <a:prstGeom prst="rect">
            <a:avLst/>
          </a:prstGeom>
        </p:spPr>
        <p:txBody>
          <a:bodyPr vert="horz" lIns="94858" tIns="47429" rIns="94858" bIns="47429" rtlCol="0"/>
          <a:lstStyle>
            <a:lvl1pPr algn="r">
              <a:defRPr sz="1200"/>
            </a:lvl1pPr>
          </a:lstStyle>
          <a:p>
            <a:fld id="{4A6795FF-E794-0F43-BB2B-91B1DDB518F0}" type="datetimeFigureOut">
              <a:rPr kumimoji="1" lang="ja-JP" altLang="en-US" smtClean="0"/>
              <a:t>2026/2/26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58" tIns="47429" rIns="94858" bIns="47429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4858" tIns="47429" rIns="94858" bIns="47429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371286"/>
            <a:ext cx="2918830" cy="495028"/>
          </a:xfrm>
          <a:prstGeom prst="rect">
            <a:avLst/>
          </a:prstGeom>
        </p:spPr>
        <p:txBody>
          <a:bodyPr vert="horz" lIns="94858" tIns="47429" rIns="94858" bIns="47429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4" y="9371286"/>
            <a:ext cx="2918830" cy="495028"/>
          </a:xfrm>
          <a:prstGeom prst="rect">
            <a:avLst/>
          </a:prstGeom>
        </p:spPr>
        <p:txBody>
          <a:bodyPr vert="horz" lIns="94858" tIns="47429" rIns="94858" bIns="47429" rtlCol="0" anchor="b"/>
          <a:lstStyle>
            <a:lvl1pPr algn="r">
              <a:defRPr sz="1200"/>
            </a:lvl1pPr>
          </a:lstStyle>
          <a:p>
            <a:fld id="{930DB991-4017-AB4A-AE78-988B9869160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5470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DB991-4017-AB4A-AE78-988B98691604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476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DB991-4017-AB4A-AE78-988B9869160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3573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CC7087-EF7C-B447-8825-677B1E2E15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E198B61-9EFA-F24B-B055-6FCB132103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8288278-56C8-F648-90C0-1E16DCC40E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4759AD-0E6A-5446-9256-2AA613174C3E}" type="datetime1">
              <a:rPr kumimoji="1" lang="ja-JP" altLang="en-US" smtClean="0"/>
              <a:t>2026/2/26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18C9C68-7646-8D44-BBEC-AF1B0C36F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431C4C1-E27F-8143-A930-43FAA8759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6884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FB3B09-6509-644F-B281-B0BA7A270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2A38DC4-C713-5549-A38D-584B9BCC43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77BE1FA-F3AD-B849-BC2D-6FBFCAF116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9D4D84-754B-3641-ACD5-FDD2B87BFB7A}" type="datetime1">
              <a:rPr kumimoji="1" lang="ja-JP" altLang="en-US" smtClean="0"/>
              <a:t>2026/2/26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5669D2D-FF3E-1244-89AD-AB6AD5A0E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010D9FE-F116-124A-B8C8-D7684AF06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8747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131B8E3A-D2BF-B64A-99B4-A741DDB669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8C326B6-3713-054A-AA56-40209F2447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2CC4B4-E33B-E549-96C1-69C73AE334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F30E98-7AB5-3147-9595-D7E0FB59A109}" type="datetime1">
              <a:rPr kumimoji="1" lang="ja-JP" altLang="en-US" smtClean="0"/>
              <a:t>2026/2/26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4BC0388-1E29-3A47-A06A-040600594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DDB1583-7341-D343-B729-627178299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8820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8D0D90-3816-1847-9707-F0852235A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E15901-CD77-C04F-9D23-774A38D43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B47E2C9-7B9A-EA40-B02D-5B5F7DCF27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734AC-D8AF-8B4B-8EE6-221235D6DF34}" type="datetime1">
              <a:rPr kumimoji="1" lang="ja-JP" altLang="en-US" smtClean="0"/>
              <a:t>2026/2/26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F78EF3D-EFA7-F34B-944C-463EE74BA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51E0B5D-17B6-2E45-8CC4-1D0DF2825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636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1A97A3-0555-9348-9DA6-AF5C8C74D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7AE2EDD-7F75-824E-AD05-8FD6A49AC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FD5AF8B-06D6-C94E-A124-25B61320B0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9CCA63-7415-8A43-A0F9-F7D059EC45B1}" type="datetime1">
              <a:rPr kumimoji="1" lang="ja-JP" altLang="en-US" smtClean="0"/>
              <a:t>2026/2/26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EF75A62-8767-2F44-8FB7-3DFBA0ABB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541643D-B1BA-BF4E-BC6F-44029691F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4082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719960-FCFB-C848-8A76-F3D3A8A62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BCB7DAD-764C-3842-8A42-B37AA9E9F3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5C09CE2-BA4E-604D-842F-3E6BDDD59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9E13322-04CD-304A-83E7-8DB87A6FFD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178178-FED8-1A41-A570-A656EEC2A21F}" type="datetime1">
              <a:rPr kumimoji="1" lang="ja-JP" altLang="en-US" smtClean="0"/>
              <a:t>2026/2/26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BAC8D29-F23A-5041-A128-4745ACAD0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106E7D8-B6CB-B64F-815F-90BADA645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6207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EA48CB-756C-C547-9BA4-AAC08A480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F3E7FCB-D523-C845-A761-BD02F1EC7F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20446BC-4872-1C4C-AB55-D5B1E7451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DC02D8A8-6C24-8548-ACFF-0BD71315BD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69DA1AD-0300-1E44-B47F-69E76E761B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C392BC5-D9FC-5E4B-B485-CF9A2B933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C95D59-E88F-964D-8681-D5B9162E532D}" type="datetime1">
              <a:rPr kumimoji="1" lang="ja-JP" altLang="en-US" smtClean="0"/>
              <a:t>2026/2/26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56C9DA1B-1C2D-0A44-8270-47126F084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7BAF0D62-595D-184F-BB9D-06968E960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953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668362-31B8-954C-B933-C7A22C34E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29467D3-F553-6742-B9F1-6C117F65A6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D0891-CAA9-CC49-8D59-2124F77197A2}" type="datetime1">
              <a:rPr kumimoji="1" lang="ja-JP" altLang="en-US" smtClean="0"/>
              <a:t>2026/2/26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A34A179-E004-5E4E-9C15-3ED0275CB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45C6926-2B72-534B-88B3-C12CB4A32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5469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7E4C9CD2-F472-6C4D-86D7-C52EC6453B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B1F023-EE91-8040-81C8-1D77DFD91E8B}" type="datetime1">
              <a:rPr kumimoji="1" lang="ja-JP" altLang="en-US" smtClean="0"/>
              <a:t>2026/2/26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E92889D-916E-DE45-99A0-639D198DF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485041F-653A-2843-B1B7-89360ABBD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5661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0A152B-DB54-C244-9867-EE5C72939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0624DDD-0342-F04D-8059-A907D2E73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2A02BE4-FA3C-FB49-A399-38296C508C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5486654-421D-4546-A948-E1B7C06990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89382-012B-3B41-81DE-00B95F410E07}" type="datetime1">
              <a:rPr kumimoji="1" lang="ja-JP" altLang="en-US" smtClean="0"/>
              <a:t>2026/2/26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6252714-EC04-2F4E-B2B7-D5C8ABCA7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FCBC0E6-5A46-8546-B589-71BDCB4F4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6945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EE6CE8-66BC-E240-9634-DEA074A48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B1A2542E-2E7A-FA44-A935-9DD7BAC87B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05C00E5-77EF-3D4D-AF72-7A06C3936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8796BDF-A51A-1240-8342-0DFC95488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E2852D-CB7D-A248-A108-76193BB46504}" type="datetime1">
              <a:rPr kumimoji="1" lang="ja-JP" altLang="en-US" smtClean="0"/>
              <a:t>2026/2/26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094B68A-D8E4-8F4D-850D-DC1EECEC7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49A8705-6A2B-BB46-9E5F-FC5A64570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0341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AF8182D7-6BA6-D948-B9C8-E4D9EE90A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E4520D6-285B-834C-802B-E1BA8BCF16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AA69A26-3B1E-044A-864A-BFE588B857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MS Gothic" panose="020B0609070205080204" pitchFamily="49" charset="-128"/>
                <a:ea typeface="MS Gothic" panose="020B0609070205080204" pitchFamily="49" charset="-128"/>
              </a:defRPr>
            </a:lvl1pPr>
          </a:lstStyle>
          <a:p>
            <a:fld id="{98EC42AF-F11A-E845-AEFF-BCEBEB410F3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94712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player.vimeo.com/video/1000206920?h=76213aee85&amp;amp;app_id=122963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emf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D480C49-9893-7E48-8376-A644DBB789DC}"/>
              </a:ext>
            </a:extLst>
          </p:cNvPr>
          <p:cNvSpPr txBox="1"/>
          <p:nvPr/>
        </p:nvSpPr>
        <p:spPr>
          <a:xfrm>
            <a:off x="333137" y="2611391"/>
            <a:ext cx="4238863" cy="984885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ja-JP" altLang="en-US" sz="6400" b="1" dirty="0">
                <a:solidFill>
                  <a:srgbClr val="2DB7B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高齢期</a:t>
            </a:r>
            <a:endParaRPr kumimoji="1" lang="ja-JP" altLang="en-US" sz="6400" b="1" dirty="0">
              <a:solidFill>
                <a:srgbClr val="2DB7B1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CB5DE35-9FF3-708F-D5C0-3E199BBA4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4943" y="0"/>
            <a:ext cx="6957058" cy="630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651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34B94F7-709B-15D5-39EF-F2700E87D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6" name="テキスト ボックス 4">
            <a:extLst>
              <a:ext uri="{FF2B5EF4-FFF2-40B4-BE49-F238E27FC236}">
                <a16:creationId xmlns:a16="http://schemas.microsoft.com/office/drawing/2014/main" id="{6BEB4389-F898-C744-BB87-AF51C9383FB8}"/>
              </a:ext>
            </a:extLst>
          </p:cNvPr>
          <p:cNvSpPr txBox="1"/>
          <p:nvPr/>
        </p:nvSpPr>
        <p:spPr>
          <a:xfrm>
            <a:off x="391200" y="341063"/>
            <a:ext cx="10800000" cy="523220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800" dirty="0">
                <a:solidFill>
                  <a:srgbClr val="2DB7B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2800" dirty="0">
                <a:latin typeface="MS Gothic" panose="020B0609070205080204" pitchFamily="49" charset="-128"/>
                <a:ea typeface="MS Gothic" panose="020B0609070205080204" pitchFamily="49" charset="-128"/>
              </a:rPr>
              <a:t>社会の出来事と高齢者の当時の年齢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9424CA57-3A14-C945-98CF-0980E9261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6554" y="1574800"/>
            <a:ext cx="1862988" cy="1574800"/>
          </a:xfrm>
          <a:prstGeom prst="rect">
            <a:avLst/>
          </a:prstGeom>
        </p:spPr>
      </p:pic>
      <p:sp>
        <p:nvSpPr>
          <p:cNvPr id="14" name="テキスト ボックス 9">
            <a:extLst>
              <a:ext uri="{FF2B5EF4-FFF2-40B4-BE49-F238E27FC236}">
                <a16:creationId xmlns:a16="http://schemas.microsoft.com/office/drawing/2014/main" id="{DC5503DC-6F1F-E24F-82EB-4EBC34115DE7}"/>
              </a:ext>
            </a:extLst>
          </p:cNvPr>
          <p:cNvSpPr txBox="1"/>
          <p:nvPr/>
        </p:nvSpPr>
        <p:spPr>
          <a:xfrm>
            <a:off x="9766066" y="1693333"/>
            <a:ext cx="1709191" cy="1015663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ysClr val="windowText" lastClr="000000"/>
                </a:solidFill>
                <a:latin typeface="游ゴシック" panose="020F0502020204030204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ysClr val="windowText" lastClr="000000"/>
                </a:solidFill>
                <a:latin typeface="游ゴシック" panose="020F0502020204030204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ysClr val="windowText" lastClr="000000"/>
                </a:solidFill>
                <a:latin typeface="游ゴシック" panose="020F0502020204030204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ysClr val="windowText" lastClr="000000"/>
                </a:solidFill>
                <a:latin typeface="游ゴシック" panose="020F0502020204030204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ysClr val="windowText" lastClr="000000"/>
                </a:solidFill>
                <a:latin typeface="游ゴシック" panose="020F0502020204030204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ysClr val="windowText" lastClr="000000"/>
                </a:solidFill>
                <a:latin typeface="游ゴシック" panose="020F0502020204030204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ysClr val="windowText" lastClr="000000"/>
                </a:solidFill>
                <a:latin typeface="游ゴシック" panose="020F0502020204030204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ysClr val="windowText" lastClr="000000"/>
                </a:solidFill>
                <a:latin typeface="游ゴシック" panose="020F0502020204030204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ysClr val="windowText" lastClr="000000"/>
                </a:solidFill>
                <a:latin typeface="游ゴシック" panose="020F0502020204030204"/>
              </a:defRPr>
            </a:lvl9pPr>
          </a:lstStyle>
          <a:p>
            <a:r>
              <a:rPr lang="ja-JP" altLang="en-US" sz="2000" dirty="0">
                <a:latin typeface="MS Gothic" panose="020B0609070205080204" pitchFamily="49" charset="-128"/>
                <a:ea typeface="MS Gothic" panose="020B0609070205080204" pitchFamily="49" charset="-128"/>
              </a:rPr>
              <a:t>いろんな時代を経験してきたんだね。</a:t>
            </a:r>
            <a:endParaRPr kumimoji="1" lang="ja-JP" altLang="en-US" sz="20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4115" name="Picture 19">
            <a:extLst>
              <a:ext uri="{FF2B5EF4-FFF2-40B4-BE49-F238E27FC236}">
                <a16:creationId xmlns:a16="http://schemas.microsoft.com/office/drawing/2014/main" id="{D290F542-163A-4B4B-0967-3701ED1CF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993" y="3046512"/>
            <a:ext cx="2087336" cy="326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17E8A96F-4D7A-2F58-D718-1F92916539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4515" y="1172902"/>
            <a:ext cx="7356662" cy="467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674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C92CC57-8863-81FF-BB04-DB5B659D7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10</a:t>
            </a:fld>
            <a:endParaRPr kumimoji="1" lang="ja-JP" altLang="en-US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BFD1F710-32E7-A447-D602-35B11EF7F0B9}"/>
              </a:ext>
            </a:extLst>
          </p:cNvPr>
          <p:cNvGrpSpPr/>
          <p:nvPr/>
        </p:nvGrpSpPr>
        <p:grpSpPr>
          <a:xfrm>
            <a:off x="564593" y="363764"/>
            <a:ext cx="10801030" cy="774700"/>
            <a:chOff x="640568" y="4389567"/>
            <a:chExt cx="10801030" cy="774700"/>
          </a:xfrm>
        </p:grpSpPr>
        <p:sp>
          <p:nvSpPr>
            <p:cNvPr id="10" name="フローチャート: 論理積ゲート 9">
              <a:extLst>
                <a:ext uri="{FF2B5EF4-FFF2-40B4-BE49-F238E27FC236}">
                  <a16:creationId xmlns:a16="http://schemas.microsoft.com/office/drawing/2014/main" id="{5BD43D25-33D8-D123-FDCA-8611D6F21FAA}"/>
                </a:ext>
              </a:extLst>
            </p:cNvPr>
            <p:cNvSpPr/>
            <p:nvPr/>
          </p:nvSpPr>
          <p:spPr>
            <a:xfrm rot="10800000">
              <a:off x="640568" y="4389567"/>
              <a:ext cx="781072" cy="774700"/>
            </a:xfrm>
            <a:prstGeom prst="flowChartDelay">
              <a:avLst/>
            </a:prstGeom>
            <a:solidFill>
              <a:srgbClr val="93D1D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dirty="0">
                <a:solidFill>
                  <a:srgbClr val="93D1D3"/>
                </a:solidFill>
              </a:endParaRPr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38DEE08F-4749-4495-0B86-6C9E1FF6467A}"/>
                </a:ext>
              </a:extLst>
            </p:cNvPr>
            <p:cNvSpPr/>
            <p:nvPr/>
          </p:nvSpPr>
          <p:spPr>
            <a:xfrm>
              <a:off x="1421640" y="4389569"/>
              <a:ext cx="9238885" cy="774000"/>
            </a:xfrm>
            <a:prstGeom prst="rect">
              <a:avLst/>
            </a:prstGeom>
            <a:solidFill>
              <a:srgbClr val="2DB7B1">
                <a:alpha val="2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dirty="0">
                <a:highlight>
                  <a:srgbClr val="F19DB8"/>
                </a:highlight>
              </a:endParaRPr>
            </a:p>
          </p:txBody>
        </p:sp>
        <p:sp>
          <p:nvSpPr>
            <p:cNvPr id="12" name="フローチャート: 論理積ゲート 11">
              <a:extLst>
                <a:ext uri="{FF2B5EF4-FFF2-40B4-BE49-F238E27FC236}">
                  <a16:creationId xmlns:a16="http://schemas.microsoft.com/office/drawing/2014/main" id="{84C9E060-5961-7754-5CB1-B465D59B1ECF}"/>
                </a:ext>
              </a:extLst>
            </p:cNvPr>
            <p:cNvSpPr/>
            <p:nvPr/>
          </p:nvSpPr>
          <p:spPr>
            <a:xfrm rot="10800000" flipH="1">
              <a:off x="10660526" y="4389567"/>
              <a:ext cx="781072" cy="774700"/>
            </a:xfrm>
            <a:prstGeom prst="flowChartDelay">
              <a:avLst/>
            </a:prstGeom>
            <a:solidFill>
              <a:srgbClr val="2DB7B1">
                <a:alpha val="2995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dirty="0">
                <a:solidFill>
                  <a:srgbClr val="93D1D3"/>
                </a:solidFill>
              </a:endParaRPr>
            </a:p>
          </p:txBody>
        </p:sp>
      </p:grpSp>
      <p:sp>
        <p:nvSpPr>
          <p:cNvPr id="14" name="テキスト ボックス 12">
            <a:extLst>
              <a:ext uri="{FF2B5EF4-FFF2-40B4-BE49-F238E27FC236}">
                <a16:creationId xmlns:a16="http://schemas.microsoft.com/office/drawing/2014/main" id="{B2F69FD1-0CC4-A9D9-C3CF-ED38DD740414}"/>
              </a:ext>
            </a:extLst>
          </p:cNvPr>
          <p:cNvSpPr txBox="1"/>
          <p:nvPr/>
        </p:nvSpPr>
        <p:spPr>
          <a:xfrm>
            <a:off x="717518" y="380830"/>
            <a:ext cx="781073" cy="67710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400" dirty="0">
                <a:latin typeface="MS Gothic" panose="020B0609070205080204" pitchFamily="49" charset="-128"/>
                <a:ea typeface="MS Gothic" panose="020B0609070205080204" pitchFamily="49" charset="-128"/>
              </a:rPr>
              <a:t>２</a:t>
            </a:r>
            <a:endParaRPr kumimoji="1" lang="ja-JP" altLang="en-US" sz="4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5" name="テキスト ボックス 13">
            <a:extLst>
              <a:ext uri="{FF2B5EF4-FFF2-40B4-BE49-F238E27FC236}">
                <a16:creationId xmlns:a16="http://schemas.microsoft.com/office/drawing/2014/main" id="{81724005-8E7D-4B80-7F3D-02E447D3370C}"/>
              </a:ext>
            </a:extLst>
          </p:cNvPr>
          <p:cNvSpPr txBox="1"/>
          <p:nvPr/>
        </p:nvSpPr>
        <p:spPr>
          <a:xfrm>
            <a:off x="1653119" y="381383"/>
            <a:ext cx="8599622" cy="67710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400" dirty="0">
                <a:latin typeface="MS Gothic" panose="020B0609070205080204" pitchFamily="49" charset="-128"/>
                <a:ea typeface="MS Gothic" panose="020B0609070205080204" pitchFamily="49" charset="-128"/>
              </a:rPr>
              <a:t>高齢期の心身の変化</a:t>
            </a:r>
            <a:endParaRPr kumimoji="1" lang="ja-JP" altLang="en-US" sz="4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6" name="テキスト ボックス 3">
            <a:extLst>
              <a:ext uri="{FF2B5EF4-FFF2-40B4-BE49-F238E27FC236}">
                <a16:creationId xmlns:a16="http://schemas.microsoft.com/office/drawing/2014/main" id="{A6023942-093D-514B-A1D0-BBEE3535959A}"/>
              </a:ext>
            </a:extLst>
          </p:cNvPr>
          <p:cNvSpPr txBox="1"/>
          <p:nvPr/>
        </p:nvSpPr>
        <p:spPr>
          <a:xfrm>
            <a:off x="1258837" y="1702093"/>
            <a:ext cx="9674326" cy="166199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5400">
                <a:latin typeface="MS Gothic" panose="020B0609070205080204" pitchFamily="49" charset="-128"/>
                <a:ea typeface="MS Gothic" panose="020B0609070205080204" pitchFamily="49" charset="-128"/>
              </a:rPr>
              <a:t>年齢を重ねていくことによって</a:t>
            </a:r>
          </a:p>
          <a:p>
            <a:r>
              <a:rPr lang="ja-JP" altLang="en-US" sz="5400">
                <a:latin typeface="MS Gothic" panose="020B0609070205080204" pitchFamily="49" charset="-128"/>
                <a:ea typeface="MS Gothic" panose="020B0609070205080204" pitchFamily="49" charset="-128"/>
              </a:rPr>
              <a:t>心身の機能が低下していくこと</a:t>
            </a:r>
            <a:endParaRPr kumimoji="1" lang="ja-JP" altLang="en-US" sz="54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7" name="テキスト ボックス 4">
            <a:extLst>
              <a:ext uri="{FF2B5EF4-FFF2-40B4-BE49-F238E27FC236}">
                <a16:creationId xmlns:a16="http://schemas.microsoft.com/office/drawing/2014/main" id="{32D53CBA-FECD-EC44-97F5-77E0D73A8FF4}"/>
              </a:ext>
            </a:extLst>
          </p:cNvPr>
          <p:cNvSpPr txBox="1"/>
          <p:nvPr/>
        </p:nvSpPr>
        <p:spPr>
          <a:xfrm>
            <a:off x="3764280" y="3765933"/>
            <a:ext cx="4663440" cy="13849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90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老化</a:t>
            </a:r>
            <a:endParaRPr kumimoji="1" lang="ja-JP" altLang="en-US" sz="900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2" name="メモ 5">
            <a:extLst>
              <a:ext uri="{FF2B5EF4-FFF2-40B4-BE49-F238E27FC236}">
                <a16:creationId xmlns:a16="http://schemas.microsoft.com/office/drawing/2014/main" id="{8DAF6512-FFF7-6069-637C-108D77889889}"/>
              </a:ext>
            </a:extLst>
          </p:cNvPr>
          <p:cNvSpPr/>
          <p:nvPr/>
        </p:nvSpPr>
        <p:spPr>
          <a:xfrm>
            <a:off x="4634100" y="3998780"/>
            <a:ext cx="2742060" cy="1255035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962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A3CDCCF-9AAB-929D-187C-46D0B4229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11</a:t>
            </a:fld>
            <a:endParaRPr kumimoji="1" lang="ja-JP" altLang="en-US"/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8EDF6234-4C99-E873-B035-A890C706301B}"/>
              </a:ext>
            </a:extLst>
          </p:cNvPr>
          <p:cNvGrpSpPr/>
          <p:nvPr/>
        </p:nvGrpSpPr>
        <p:grpSpPr>
          <a:xfrm>
            <a:off x="984803" y="370498"/>
            <a:ext cx="10222394" cy="5950753"/>
            <a:chOff x="1424726" y="376308"/>
            <a:chExt cx="10222394" cy="5950753"/>
          </a:xfrm>
        </p:grpSpPr>
        <p:sp>
          <p:nvSpPr>
            <p:cNvPr id="29" name="テキスト ボックス 2">
              <a:extLst>
                <a:ext uri="{FF2B5EF4-FFF2-40B4-BE49-F238E27FC236}">
                  <a16:creationId xmlns:a16="http://schemas.microsoft.com/office/drawing/2014/main" id="{8B5E14B4-E95C-254F-ABB7-1F2D6284FB21}"/>
                </a:ext>
              </a:extLst>
            </p:cNvPr>
            <p:cNvSpPr txBox="1"/>
            <p:nvPr/>
          </p:nvSpPr>
          <p:spPr>
            <a:xfrm>
              <a:off x="1424726" y="376308"/>
              <a:ext cx="7735040" cy="523220"/>
            </a:xfrm>
            <a:prstGeom prst="rect">
              <a:avLst/>
            </a:prstGeom>
            <a:noFill/>
            <a:effectLst/>
          </p:spPr>
          <p:txBody>
            <a:bodyPr wrap="square" lIns="90000" rtlCol="0" anchor="t" anchorCtr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2800">
                  <a:solidFill>
                    <a:srgbClr val="2DB7B1"/>
                  </a:solidFill>
                  <a:latin typeface="MS Gothic" panose="020B0609070205080204" pitchFamily="49" charset="-128"/>
                  <a:ea typeface="MS Gothic" panose="020B0609070205080204" pitchFamily="49" charset="-128"/>
                </a:rPr>
                <a:t>●</a:t>
              </a:r>
              <a:r>
                <a:rPr lang="ja-JP" altLang="en-US" sz="2800">
                  <a:latin typeface="MS Gothic" panose="020B0609070205080204" pitchFamily="49" charset="-128"/>
                  <a:ea typeface="MS Gothic" panose="020B0609070205080204" pitchFamily="49" charset="-128"/>
                </a:rPr>
                <a:t>老化のあらわれ方</a:t>
              </a:r>
              <a:endParaRPr kumimoji="1" lang="ja-JP" altLang="en-US" sz="2800" dirty="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AC3BAEC5-C64E-AB4E-BDFC-AB9C011675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54207" y="853872"/>
              <a:ext cx="1737313" cy="2224950"/>
            </a:xfrm>
            <a:prstGeom prst="rect">
              <a:avLst/>
            </a:prstGeom>
          </p:spPr>
        </p:pic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9036A171-4A17-294C-B00B-4B0908FBA8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46956" y="3975659"/>
              <a:ext cx="2200164" cy="2351402"/>
            </a:xfrm>
            <a:prstGeom prst="rect">
              <a:avLst/>
            </a:prstGeom>
          </p:spPr>
        </p:pic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C15603B5-89F2-514A-901D-0DB59E865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91520" y="990241"/>
              <a:ext cx="2248073" cy="1257300"/>
            </a:xfrm>
            <a:prstGeom prst="rect">
              <a:avLst/>
            </a:prstGeom>
          </p:spPr>
        </p:pic>
        <p:grpSp>
          <p:nvGrpSpPr>
            <p:cNvPr id="33" name="グループ化 32">
              <a:extLst>
                <a:ext uri="{FF2B5EF4-FFF2-40B4-BE49-F238E27FC236}">
                  <a16:creationId xmlns:a16="http://schemas.microsoft.com/office/drawing/2014/main" id="{510E0F54-6775-024C-9CDD-26D56705CF3F}"/>
                </a:ext>
              </a:extLst>
            </p:cNvPr>
            <p:cNvGrpSpPr/>
            <p:nvPr/>
          </p:nvGrpSpPr>
          <p:grpSpPr>
            <a:xfrm>
              <a:off x="7587109" y="4150726"/>
              <a:ext cx="2210056" cy="910811"/>
              <a:chOff x="7618239" y="2844336"/>
              <a:chExt cx="2210056" cy="910811"/>
            </a:xfrm>
          </p:grpSpPr>
          <p:pic>
            <p:nvPicPr>
              <p:cNvPr id="34" name="図 33">
                <a:extLst>
                  <a:ext uri="{FF2B5EF4-FFF2-40B4-BE49-F238E27FC236}">
                    <a16:creationId xmlns:a16="http://schemas.microsoft.com/office/drawing/2014/main" id="{33047A9B-B9E6-8847-A39C-16B6322EED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18239" y="2844336"/>
                <a:ext cx="2210056" cy="910811"/>
              </a:xfrm>
              <a:prstGeom prst="rect">
                <a:avLst/>
              </a:prstGeom>
            </p:spPr>
          </p:pic>
          <p:sp>
            <p:nvSpPr>
              <p:cNvPr id="35" name="テキスト ボックス 17">
                <a:extLst>
                  <a:ext uri="{FF2B5EF4-FFF2-40B4-BE49-F238E27FC236}">
                    <a16:creationId xmlns:a16="http://schemas.microsoft.com/office/drawing/2014/main" id="{98F40F01-4F25-5842-8D60-4F4BDA5F7B78}"/>
                  </a:ext>
                </a:extLst>
              </p:cNvPr>
              <p:cNvSpPr txBox="1"/>
              <p:nvPr/>
            </p:nvSpPr>
            <p:spPr>
              <a:xfrm>
                <a:off x="7707751" y="2925478"/>
                <a:ext cx="1709191" cy="707886"/>
              </a:xfrm>
              <a:prstGeom prst="rect">
                <a:avLst/>
              </a:prstGeom>
              <a:noFill/>
              <a:effectLst/>
            </p:spPr>
            <p:txBody>
              <a:bodyPr wrap="square" rtlCol="0" anchor="t" anchorCtr="0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ja-JP" altLang="en-US" sz="2000" dirty="0">
                    <a:latin typeface="MS Gothic" panose="020B0609070205080204" pitchFamily="49" charset="-128"/>
                    <a:ea typeface="MS Gothic" panose="020B0609070205080204" pitchFamily="49" charset="-128"/>
                  </a:rPr>
                  <a:t>個人差も大きいんだね。</a:t>
                </a:r>
                <a:endParaRPr kumimoji="1" lang="ja-JP" altLang="en-US" sz="2000" dirty="0">
                  <a:latin typeface="MS Gothic" panose="020B0609070205080204" pitchFamily="49" charset="-128"/>
                  <a:ea typeface="MS Gothic" panose="020B0609070205080204" pitchFamily="49" charset="-128"/>
                </a:endParaRPr>
              </a:p>
            </p:txBody>
          </p:sp>
        </p:grpSp>
      </p:grpSp>
      <p:sp>
        <p:nvSpPr>
          <p:cNvPr id="39" name="テキスト ボックス 14">
            <a:extLst>
              <a:ext uri="{FF2B5EF4-FFF2-40B4-BE49-F238E27FC236}">
                <a16:creationId xmlns:a16="http://schemas.microsoft.com/office/drawing/2014/main" id="{8DABC9C9-7727-404E-AF1E-6B048020455A}"/>
              </a:ext>
            </a:extLst>
          </p:cNvPr>
          <p:cNvSpPr txBox="1"/>
          <p:nvPr/>
        </p:nvSpPr>
        <p:spPr>
          <a:xfrm>
            <a:off x="9252519" y="1105249"/>
            <a:ext cx="1709191" cy="1015663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000" dirty="0">
                <a:latin typeface="MS Gothic" panose="020B0609070205080204" pitchFamily="49" charset="-128"/>
                <a:ea typeface="MS Gothic" panose="020B0609070205080204" pitchFamily="49" charset="-128"/>
              </a:rPr>
              <a:t>運動や食生活で変わってくるよ。</a:t>
            </a:r>
            <a:endParaRPr kumimoji="1" lang="ja-JP" altLang="en-US" sz="20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41" name="図 40">
            <a:extLst>
              <a:ext uri="{FF2B5EF4-FFF2-40B4-BE49-F238E27FC236}">
                <a16:creationId xmlns:a16="http://schemas.microsoft.com/office/drawing/2014/main" id="{F6A24B2C-29BF-E67C-2EF2-FC0D4503E9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843" y="979596"/>
            <a:ext cx="5913659" cy="520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786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E92F9C8-F356-6703-ADDF-BC212D65F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12</a:t>
            </a:fld>
            <a:endParaRPr kumimoji="1" lang="ja-JP" altLang="en-US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1B04C8F-D2F2-BDE4-4C38-A6705A3DCEFF}"/>
              </a:ext>
            </a:extLst>
          </p:cNvPr>
          <p:cNvGrpSpPr/>
          <p:nvPr/>
        </p:nvGrpSpPr>
        <p:grpSpPr>
          <a:xfrm>
            <a:off x="735920" y="888994"/>
            <a:ext cx="10720160" cy="5080011"/>
            <a:chOff x="720000" y="720000"/>
            <a:chExt cx="10720160" cy="5080011"/>
          </a:xfrm>
        </p:grpSpPr>
        <p:sp>
          <p:nvSpPr>
            <p:cNvPr id="8" name="テキスト ボックス 1">
              <a:extLst>
                <a:ext uri="{FF2B5EF4-FFF2-40B4-BE49-F238E27FC236}">
                  <a16:creationId xmlns:a16="http://schemas.microsoft.com/office/drawing/2014/main" id="{742F5AAD-3838-D344-A230-D987BE452F53}"/>
                </a:ext>
              </a:extLst>
            </p:cNvPr>
            <p:cNvSpPr txBox="1"/>
            <p:nvPr/>
          </p:nvSpPr>
          <p:spPr>
            <a:xfrm>
              <a:off x="720000" y="720000"/>
              <a:ext cx="10720160" cy="830997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 lIns="0" tIns="0" rIns="0" bIns="0" rtlCol="0" anchor="t" anchorCtr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ja-JP" altLang="en-US" sz="5400" dirty="0">
                  <a:solidFill>
                    <a:srgbClr val="2DB7B1"/>
                  </a:solidFill>
                  <a:latin typeface="MS Gothic" panose="020B0609070205080204" pitchFamily="49" charset="-128"/>
                  <a:ea typeface="MS Gothic" panose="020B0609070205080204" pitchFamily="49" charset="-128"/>
                </a:rPr>
                <a:t>●</a:t>
              </a:r>
              <a:r>
                <a:rPr lang="ja-JP" altLang="en-US" sz="5400" dirty="0">
                  <a:latin typeface="MS Gothic" panose="020B0609070205080204" pitchFamily="49" charset="-128"/>
                  <a:ea typeface="MS Gothic" panose="020B0609070205080204" pitchFamily="49" charset="-128"/>
                </a:rPr>
                <a:t>高齢者の知的能力①</a:t>
              </a:r>
              <a:endParaRPr kumimoji="1" lang="ja-JP" altLang="en-US" sz="5400" dirty="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  <p:sp>
          <p:nvSpPr>
            <p:cNvPr id="9" name="テキスト ボックス 2">
              <a:extLst>
                <a:ext uri="{FF2B5EF4-FFF2-40B4-BE49-F238E27FC236}">
                  <a16:creationId xmlns:a16="http://schemas.microsoft.com/office/drawing/2014/main" id="{58767645-EC5D-D443-85B1-70C20CE545C4}"/>
                </a:ext>
              </a:extLst>
            </p:cNvPr>
            <p:cNvSpPr txBox="1"/>
            <p:nvPr/>
          </p:nvSpPr>
          <p:spPr>
            <a:xfrm>
              <a:off x="3192780" y="2044005"/>
              <a:ext cx="5806440" cy="1384995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 lIns="0" tIns="0" rIns="0" bIns="0" rtlCol="0" anchor="t" anchorCtr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9000">
                  <a:solidFill>
                    <a:srgbClr val="FF0000"/>
                  </a:solidFill>
                  <a:latin typeface="MS Gothic" panose="020B0609070205080204" pitchFamily="49" charset="-128"/>
                  <a:ea typeface="MS Gothic" panose="020B0609070205080204" pitchFamily="49" charset="-128"/>
                </a:rPr>
                <a:t>流動性知能</a:t>
              </a:r>
              <a:endParaRPr kumimoji="1" lang="ja-JP" altLang="en-US" sz="90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  <p:sp>
          <p:nvSpPr>
            <p:cNvPr id="11" name="テキスト ボックス 4">
              <a:extLst>
                <a:ext uri="{FF2B5EF4-FFF2-40B4-BE49-F238E27FC236}">
                  <a16:creationId xmlns:a16="http://schemas.microsoft.com/office/drawing/2014/main" id="{A5D4E0BF-4E30-A840-B6E9-408ED32F9B87}"/>
                </a:ext>
              </a:extLst>
            </p:cNvPr>
            <p:cNvSpPr txBox="1"/>
            <p:nvPr/>
          </p:nvSpPr>
          <p:spPr>
            <a:xfrm>
              <a:off x="720000" y="3922008"/>
              <a:ext cx="10720160" cy="1661993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 lIns="0" tIns="0" rIns="0" bIns="0" rtlCol="0" anchor="t" anchorCtr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ja-JP" altLang="en-US" sz="5400">
                  <a:latin typeface="MS Gothic" panose="020B0609070205080204" pitchFamily="49" charset="-128"/>
                  <a:ea typeface="MS Gothic" panose="020B0609070205080204" pitchFamily="49" charset="-128"/>
                </a:rPr>
                <a:t>素早く対応する能力</a:t>
              </a:r>
            </a:p>
            <a:p>
              <a:pPr algn="ctr"/>
              <a:r>
                <a:rPr lang="ja-JP" altLang="en-US" sz="5400">
                  <a:solidFill>
                    <a:srgbClr val="0070C0"/>
                  </a:solidFill>
                  <a:latin typeface="MS Gothic" panose="020B0609070205080204" pitchFamily="49" charset="-128"/>
                  <a:ea typeface="MS Gothic" panose="020B0609070205080204" pitchFamily="49" charset="-128"/>
                </a:rPr>
                <a:t>衰えやすい</a:t>
              </a:r>
              <a:endParaRPr kumimoji="1" lang="ja-JP" altLang="en-US" sz="5400">
                <a:solidFill>
                  <a:srgbClr val="0070C0"/>
                </a:solidFill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  <p:sp>
          <p:nvSpPr>
            <p:cNvPr id="12" name="右矢印 5">
              <a:extLst>
                <a:ext uri="{FF2B5EF4-FFF2-40B4-BE49-F238E27FC236}">
                  <a16:creationId xmlns:a16="http://schemas.microsoft.com/office/drawing/2014/main" id="{89CCD033-B562-C64A-ABF2-DCB4679EB93F}"/>
                </a:ext>
              </a:extLst>
            </p:cNvPr>
            <p:cNvSpPr/>
            <p:nvPr/>
          </p:nvSpPr>
          <p:spPr>
            <a:xfrm>
              <a:off x="3192780" y="4952365"/>
              <a:ext cx="809297" cy="546538"/>
            </a:xfrm>
            <a:prstGeom prst="rightArrow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solidFill>
                  <a:schemeClr val="accent5"/>
                </a:solidFill>
              </a:endParaRPr>
            </a:p>
          </p:txBody>
        </p:sp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37C478A3-522D-974E-8F25-1D852E2E1B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53840" y="5584001"/>
              <a:ext cx="4023360" cy="216010"/>
            </a:xfrm>
            <a:prstGeom prst="rect">
              <a:avLst/>
            </a:prstGeom>
          </p:spPr>
        </p:pic>
      </p:grpSp>
      <p:sp>
        <p:nvSpPr>
          <p:cNvPr id="3" name="メモ 3">
            <a:extLst>
              <a:ext uri="{FF2B5EF4-FFF2-40B4-BE49-F238E27FC236}">
                <a16:creationId xmlns:a16="http://schemas.microsoft.com/office/drawing/2014/main" id="{5152A66A-DDC2-08F0-3677-29DB89C8F9EA}"/>
              </a:ext>
            </a:extLst>
          </p:cNvPr>
          <p:cNvSpPr/>
          <p:nvPr/>
        </p:nvSpPr>
        <p:spPr>
          <a:xfrm>
            <a:off x="3100750" y="2342959"/>
            <a:ext cx="5961380" cy="1255035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61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576C654-19F8-1A11-3140-1EF090B8F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13</a:t>
            </a:fld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3E4D5BBF-F8B7-726F-01CF-C8FA8720BCCC}"/>
              </a:ext>
            </a:extLst>
          </p:cNvPr>
          <p:cNvGrpSpPr/>
          <p:nvPr/>
        </p:nvGrpSpPr>
        <p:grpSpPr>
          <a:xfrm>
            <a:off x="735920" y="888994"/>
            <a:ext cx="10720160" cy="5080011"/>
            <a:chOff x="720000" y="720000"/>
            <a:chExt cx="10720160" cy="5080011"/>
          </a:xfrm>
        </p:grpSpPr>
        <p:sp>
          <p:nvSpPr>
            <p:cNvPr id="7" name="テキスト ボックス 1">
              <a:extLst>
                <a:ext uri="{FF2B5EF4-FFF2-40B4-BE49-F238E27FC236}">
                  <a16:creationId xmlns:a16="http://schemas.microsoft.com/office/drawing/2014/main" id="{1CD7E82C-F008-3143-B78E-59AADCF43F14}"/>
                </a:ext>
              </a:extLst>
            </p:cNvPr>
            <p:cNvSpPr txBox="1"/>
            <p:nvPr/>
          </p:nvSpPr>
          <p:spPr>
            <a:xfrm>
              <a:off x="720000" y="720000"/>
              <a:ext cx="10720160" cy="830997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 lIns="0" tIns="0" rIns="0" bIns="0" rtlCol="0" anchor="t" anchorCtr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ja-JP" altLang="en-US" sz="5400">
                  <a:solidFill>
                    <a:srgbClr val="2DB7B1"/>
                  </a:solidFill>
                  <a:latin typeface="MS Gothic" panose="020B0609070205080204" pitchFamily="49" charset="-128"/>
                  <a:ea typeface="MS Gothic" panose="020B0609070205080204" pitchFamily="49" charset="-128"/>
                </a:rPr>
                <a:t>●</a:t>
              </a:r>
              <a:r>
                <a:rPr lang="ja-JP" altLang="en-US" sz="5400">
                  <a:latin typeface="MS Gothic" panose="020B0609070205080204" pitchFamily="49" charset="-128"/>
                  <a:ea typeface="MS Gothic" panose="020B0609070205080204" pitchFamily="49" charset="-128"/>
                </a:rPr>
                <a:t>高齢者の知的能力②</a:t>
              </a:r>
              <a:endParaRPr kumimoji="1" lang="ja-JP" altLang="en-US" sz="540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  <p:sp>
          <p:nvSpPr>
            <p:cNvPr id="8" name="テキスト ボックス 2">
              <a:extLst>
                <a:ext uri="{FF2B5EF4-FFF2-40B4-BE49-F238E27FC236}">
                  <a16:creationId xmlns:a16="http://schemas.microsoft.com/office/drawing/2014/main" id="{B91EA29F-BC08-E84A-A33D-4EF956DD2751}"/>
                </a:ext>
              </a:extLst>
            </p:cNvPr>
            <p:cNvSpPr txBox="1"/>
            <p:nvPr/>
          </p:nvSpPr>
          <p:spPr>
            <a:xfrm>
              <a:off x="3192780" y="2044005"/>
              <a:ext cx="5806440" cy="1384995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 lIns="0" tIns="0" rIns="0" bIns="0" rtlCol="0" anchor="t" anchorCtr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9000">
                  <a:solidFill>
                    <a:srgbClr val="FF0000"/>
                  </a:solidFill>
                  <a:latin typeface="MS Gothic" panose="020B0609070205080204" pitchFamily="49" charset="-128"/>
                  <a:ea typeface="MS Gothic" panose="020B0609070205080204" pitchFamily="49" charset="-128"/>
                </a:rPr>
                <a:t>結晶性知能</a:t>
              </a:r>
              <a:endParaRPr kumimoji="1" lang="ja-JP" altLang="en-US" sz="90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  <p:sp>
          <p:nvSpPr>
            <p:cNvPr id="9" name="テキスト ボックス 4">
              <a:extLst>
                <a:ext uri="{FF2B5EF4-FFF2-40B4-BE49-F238E27FC236}">
                  <a16:creationId xmlns:a16="http://schemas.microsoft.com/office/drawing/2014/main" id="{FB4A1174-D82A-CE41-8F43-DF70FBF0D92E}"/>
                </a:ext>
              </a:extLst>
            </p:cNvPr>
            <p:cNvSpPr txBox="1"/>
            <p:nvPr/>
          </p:nvSpPr>
          <p:spPr>
            <a:xfrm>
              <a:off x="720000" y="3922008"/>
              <a:ext cx="10720160" cy="1661993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 lIns="0" tIns="0" rIns="0" bIns="0" rtlCol="0" anchor="t" anchorCtr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ja-JP" altLang="en-US" sz="5400">
                  <a:latin typeface="MS Gothic" panose="020B0609070205080204" pitchFamily="49" charset="-128"/>
                  <a:ea typeface="MS Gothic" panose="020B0609070205080204" pitchFamily="49" charset="-128"/>
                </a:rPr>
                <a:t>知識や経験によって対応する能力</a:t>
              </a:r>
              <a:r>
                <a:rPr lang="ja-JP" altLang="en-US" sz="5400">
                  <a:solidFill>
                    <a:srgbClr val="0070C0"/>
                  </a:solidFill>
                  <a:latin typeface="MS Gothic" panose="020B0609070205080204" pitchFamily="49" charset="-128"/>
                  <a:ea typeface="MS Gothic" panose="020B0609070205080204" pitchFamily="49" charset="-128"/>
                </a:rPr>
                <a:t>衰えにくい</a:t>
              </a:r>
              <a:endParaRPr kumimoji="1" lang="ja-JP" altLang="en-US" sz="5400">
                <a:solidFill>
                  <a:srgbClr val="0070C0"/>
                </a:solidFill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  <p:sp>
          <p:nvSpPr>
            <p:cNvPr id="10" name="右矢印 5">
              <a:extLst>
                <a:ext uri="{FF2B5EF4-FFF2-40B4-BE49-F238E27FC236}">
                  <a16:creationId xmlns:a16="http://schemas.microsoft.com/office/drawing/2014/main" id="{59294825-1ACF-CD4D-8A5F-418EF88C2FAD}"/>
                </a:ext>
              </a:extLst>
            </p:cNvPr>
            <p:cNvSpPr/>
            <p:nvPr/>
          </p:nvSpPr>
          <p:spPr>
            <a:xfrm>
              <a:off x="3192780" y="4952365"/>
              <a:ext cx="809297" cy="546538"/>
            </a:xfrm>
            <a:prstGeom prst="rightArrow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solidFill>
                  <a:schemeClr val="accent5"/>
                </a:solidFill>
              </a:endParaRPr>
            </a:p>
          </p:txBody>
        </p:sp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0807CE1C-D167-A348-8B61-5AFE5B6C6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53840" y="5584001"/>
              <a:ext cx="4023360" cy="216010"/>
            </a:xfrm>
            <a:prstGeom prst="rect">
              <a:avLst/>
            </a:prstGeom>
          </p:spPr>
        </p:pic>
      </p:grpSp>
      <p:sp>
        <p:nvSpPr>
          <p:cNvPr id="2" name="メモ 7">
            <a:extLst>
              <a:ext uri="{FF2B5EF4-FFF2-40B4-BE49-F238E27FC236}">
                <a16:creationId xmlns:a16="http://schemas.microsoft.com/office/drawing/2014/main" id="{7A0459B1-4F04-B358-8BA5-69FEE43D7409}"/>
              </a:ext>
            </a:extLst>
          </p:cNvPr>
          <p:cNvSpPr/>
          <p:nvPr/>
        </p:nvSpPr>
        <p:spPr>
          <a:xfrm>
            <a:off x="3131230" y="2385508"/>
            <a:ext cx="5961380" cy="1255035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650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515ECA6-5BF6-0551-68A9-CA9DBE716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5" name="テキスト ボックス 1">
            <a:extLst>
              <a:ext uri="{FF2B5EF4-FFF2-40B4-BE49-F238E27FC236}">
                <a16:creationId xmlns:a16="http://schemas.microsoft.com/office/drawing/2014/main" id="{01513803-2FEA-C44F-B13B-3231C5B0F91E}"/>
              </a:ext>
            </a:extLst>
          </p:cNvPr>
          <p:cNvSpPr txBox="1"/>
          <p:nvPr/>
        </p:nvSpPr>
        <p:spPr>
          <a:xfrm>
            <a:off x="619800" y="358876"/>
            <a:ext cx="10800000" cy="523220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800">
                <a:solidFill>
                  <a:srgbClr val="2DB7B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流動性知能と結晶性知能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15E30B9-86A5-2951-44DC-E3294F7E4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371" y="1187186"/>
            <a:ext cx="6683665" cy="502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05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8A4169C-201B-F524-A810-E5F10EFBC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5" name="テキスト ボックス 1">
            <a:extLst>
              <a:ext uri="{FF2B5EF4-FFF2-40B4-BE49-F238E27FC236}">
                <a16:creationId xmlns:a16="http://schemas.microsoft.com/office/drawing/2014/main" id="{B1CAF91C-CABD-B943-A39F-F05BE1BD0BEE}"/>
              </a:ext>
            </a:extLst>
          </p:cNvPr>
          <p:cNvSpPr txBox="1"/>
          <p:nvPr/>
        </p:nvSpPr>
        <p:spPr>
          <a:xfrm>
            <a:off x="598028" y="260904"/>
            <a:ext cx="10800000" cy="523220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800">
                <a:solidFill>
                  <a:srgbClr val="2DB7B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高齢者擬似体験に挑戦しよう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64A2E191-C9B4-E6EF-47BA-6BEADB7AA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317" y="1536688"/>
            <a:ext cx="6720333" cy="456111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089C2C0-5A71-B490-B7AD-6ACA80A53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517" y="662226"/>
            <a:ext cx="3292111" cy="553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0122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26DF0A5-DF90-F2B4-FB77-4879F4FBD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16</a:t>
            </a:fld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95AE5AE5-9BA5-4282-F6AA-D2389DDC8792}"/>
              </a:ext>
            </a:extLst>
          </p:cNvPr>
          <p:cNvGrpSpPr/>
          <p:nvPr/>
        </p:nvGrpSpPr>
        <p:grpSpPr>
          <a:xfrm>
            <a:off x="564593" y="363764"/>
            <a:ext cx="10801030" cy="774700"/>
            <a:chOff x="640568" y="4389567"/>
            <a:chExt cx="10801030" cy="774700"/>
          </a:xfrm>
        </p:grpSpPr>
        <p:sp>
          <p:nvSpPr>
            <p:cNvPr id="7" name="フローチャート: 論理積ゲート 6">
              <a:extLst>
                <a:ext uri="{FF2B5EF4-FFF2-40B4-BE49-F238E27FC236}">
                  <a16:creationId xmlns:a16="http://schemas.microsoft.com/office/drawing/2014/main" id="{1074D486-7CF9-A63E-9E65-5C327AF914B1}"/>
                </a:ext>
              </a:extLst>
            </p:cNvPr>
            <p:cNvSpPr/>
            <p:nvPr/>
          </p:nvSpPr>
          <p:spPr>
            <a:xfrm rot="10800000">
              <a:off x="640568" y="4389567"/>
              <a:ext cx="781072" cy="774700"/>
            </a:xfrm>
            <a:prstGeom prst="flowChartDelay">
              <a:avLst/>
            </a:prstGeom>
            <a:solidFill>
              <a:srgbClr val="93D1D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dirty="0">
                <a:solidFill>
                  <a:srgbClr val="93D1D3"/>
                </a:solidFill>
              </a:endParaRPr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D6737CC2-206B-C1DC-7B53-06EF29E98032}"/>
                </a:ext>
              </a:extLst>
            </p:cNvPr>
            <p:cNvSpPr/>
            <p:nvPr/>
          </p:nvSpPr>
          <p:spPr>
            <a:xfrm>
              <a:off x="1421640" y="4389569"/>
              <a:ext cx="9238885" cy="774000"/>
            </a:xfrm>
            <a:prstGeom prst="rect">
              <a:avLst/>
            </a:prstGeom>
            <a:solidFill>
              <a:srgbClr val="2DB7B1">
                <a:alpha val="2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dirty="0">
                <a:highlight>
                  <a:srgbClr val="F19DB8"/>
                </a:highlight>
              </a:endParaRPr>
            </a:p>
          </p:txBody>
        </p:sp>
        <p:sp>
          <p:nvSpPr>
            <p:cNvPr id="9" name="フローチャート: 論理積ゲート 8">
              <a:extLst>
                <a:ext uri="{FF2B5EF4-FFF2-40B4-BE49-F238E27FC236}">
                  <a16:creationId xmlns:a16="http://schemas.microsoft.com/office/drawing/2014/main" id="{2D16B291-4617-C75C-318C-30DA36128AAF}"/>
                </a:ext>
              </a:extLst>
            </p:cNvPr>
            <p:cNvSpPr/>
            <p:nvPr/>
          </p:nvSpPr>
          <p:spPr>
            <a:xfrm rot="10800000" flipH="1">
              <a:off x="10660526" y="4389567"/>
              <a:ext cx="781072" cy="774700"/>
            </a:xfrm>
            <a:prstGeom prst="flowChartDelay">
              <a:avLst/>
            </a:prstGeom>
            <a:solidFill>
              <a:srgbClr val="2DB7B1">
                <a:alpha val="2995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dirty="0">
                <a:solidFill>
                  <a:srgbClr val="93D1D3"/>
                </a:solidFill>
              </a:endParaRPr>
            </a:p>
          </p:txBody>
        </p:sp>
      </p:grpSp>
      <p:sp>
        <p:nvSpPr>
          <p:cNvPr id="10" name="テキスト ボックス 12">
            <a:extLst>
              <a:ext uri="{FF2B5EF4-FFF2-40B4-BE49-F238E27FC236}">
                <a16:creationId xmlns:a16="http://schemas.microsoft.com/office/drawing/2014/main" id="{3270FC19-7376-61B9-E429-1928C12B21EE}"/>
              </a:ext>
            </a:extLst>
          </p:cNvPr>
          <p:cNvSpPr txBox="1"/>
          <p:nvPr/>
        </p:nvSpPr>
        <p:spPr>
          <a:xfrm>
            <a:off x="717518" y="380830"/>
            <a:ext cx="781073" cy="67710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400" dirty="0">
                <a:latin typeface="MS Gothic" panose="020B0609070205080204" pitchFamily="49" charset="-128"/>
                <a:ea typeface="MS Gothic" panose="020B0609070205080204" pitchFamily="49" charset="-128"/>
              </a:rPr>
              <a:t>３</a:t>
            </a:r>
            <a:endParaRPr kumimoji="1" lang="ja-JP" altLang="en-US" sz="4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1" name="テキスト ボックス 13">
            <a:extLst>
              <a:ext uri="{FF2B5EF4-FFF2-40B4-BE49-F238E27FC236}">
                <a16:creationId xmlns:a16="http://schemas.microsoft.com/office/drawing/2014/main" id="{570222F8-030C-8775-EB86-8E65E7248D06}"/>
              </a:ext>
            </a:extLst>
          </p:cNvPr>
          <p:cNvSpPr txBox="1"/>
          <p:nvPr/>
        </p:nvSpPr>
        <p:spPr>
          <a:xfrm>
            <a:off x="1653119" y="381383"/>
            <a:ext cx="8599622" cy="67710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400" dirty="0">
                <a:latin typeface="MS Gothic" panose="020B0609070205080204" pitchFamily="49" charset="-128"/>
                <a:ea typeface="MS Gothic" panose="020B0609070205080204" pitchFamily="49" charset="-128"/>
              </a:rPr>
              <a:t>高齢期の健康</a:t>
            </a:r>
            <a:endParaRPr kumimoji="1" lang="ja-JP" altLang="en-US" sz="4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F323C831-F301-DE8F-025C-ACF41990E859}"/>
              </a:ext>
            </a:extLst>
          </p:cNvPr>
          <p:cNvGrpSpPr/>
          <p:nvPr/>
        </p:nvGrpSpPr>
        <p:grpSpPr>
          <a:xfrm>
            <a:off x="696000" y="1724826"/>
            <a:ext cx="10800001" cy="3408347"/>
            <a:chOff x="720000" y="1558048"/>
            <a:chExt cx="10800001" cy="3408347"/>
          </a:xfrm>
        </p:grpSpPr>
        <p:sp>
          <p:nvSpPr>
            <p:cNvPr id="13" name="テキスト ボックス 1">
              <a:extLst>
                <a:ext uri="{FF2B5EF4-FFF2-40B4-BE49-F238E27FC236}">
                  <a16:creationId xmlns:a16="http://schemas.microsoft.com/office/drawing/2014/main" id="{FD7A7C82-3A41-4A47-B3D5-CF081FD14B6A}"/>
                </a:ext>
              </a:extLst>
            </p:cNvPr>
            <p:cNvSpPr txBox="1"/>
            <p:nvPr/>
          </p:nvSpPr>
          <p:spPr>
            <a:xfrm>
              <a:off x="720001" y="1620000"/>
              <a:ext cx="10800000" cy="553998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 lIns="0" tIns="0" rIns="0" bIns="0" rtlCol="0" anchor="t" anchorCtr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3600" b="1">
                  <a:latin typeface="MS Gothic" panose="020B0609070205080204" pitchFamily="49" charset="-128"/>
                  <a:ea typeface="MS Gothic" panose="020B0609070205080204" pitchFamily="49" charset="-128"/>
                </a:rPr>
                <a:t>（</a:t>
              </a:r>
              <a:r>
                <a:rPr lang="en-US" altLang="ja-JP" sz="3600" b="1" dirty="0">
                  <a:latin typeface="MS Gothic" panose="020B0609070205080204" pitchFamily="49" charset="-128"/>
                  <a:ea typeface="MS Gothic" panose="020B0609070205080204" pitchFamily="49" charset="-128"/>
                </a:rPr>
                <a:t>1</a:t>
              </a:r>
              <a:r>
                <a:rPr lang="ja-JP" altLang="en-US" sz="3600" b="1">
                  <a:latin typeface="MS Gothic" panose="020B0609070205080204" pitchFamily="49" charset="-128"/>
                  <a:ea typeface="MS Gothic" panose="020B0609070205080204" pitchFamily="49" charset="-128"/>
                </a:rPr>
                <a:t>）日常生活に支障がある方</a:t>
              </a:r>
              <a:endParaRPr kumimoji="1" lang="ja-JP" altLang="en-US" sz="3600" b="1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  <p:sp>
          <p:nvSpPr>
            <p:cNvPr id="14" name="テキスト ボックス 4">
              <a:extLst>
                <a:ext uri="{FF2B5EF4-FFF2-40B4-BE49-F238E27FC236}">
                  <a16:creationId xmlns:a16="http://schemas.microsoft.com/office/drawing/2014/main" id="{AC82E61B-0649-B14B-A16A-B4FB2D641A34}"/>
                </a:ext>
              </a:extLst>
            </p:cNvPr>
            <p:cNvSpPr txBox="1"/>
            <p:nvPr/>
          </p:nvSpPr>
          <p:spPr>
            <a:xfrm>
              <a:off x="720000" y="2598003"/>
              <a:ext cx="10752646" cy="830997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 lIns="0" tIns="0" rIns="0" bIns="0" rtlCol="0" anchor="t" anchorCtr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ja-JP" altLang="en-US" sz="5400">
                  <a:latin typeface="MS Gothic" panose="020B0609070205080204" pitchFamily="49" charset="-128"/>
                  <a:ea typeface="MS Gothic" panose="020B0609070205080204" pitchFamily="49" charset="-128"/>
                </a:rPr>
                <a:t>高齢者の</a:t>
              </a:r>
              <a:endParaRPr kumimoji="1" lang="ja-JP" altLang="en-US" sz="540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  <p:sp>
          <p:nvSpPr>
            <p:cNvPr id="15" name="テキスト ボックス 9">
              <a:extLst>
                <a:ext uri="{FF2B5EF4-FFF2-40B4-BE49-F238E27FC236}">
                  <a16:creationId xmlns:a16="http://schemas.microsoft.com/office/drawing/2014/main" id="{6E206C28-3A7A-0F48-AA3E-9E999208513B}"/>
                </a:ext>
              </a:extLst>
            </p:cNvPr>
            <p:cNvSpPr txBox="1"/>
            <p:nvPr/>
          </p:nvSpPr>
          <p:spPr>
            <a:xfrm>
              <a:off x="4322310" y="3932793"/>
              <a:ext cx="763360" cy="830997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 lIns="0" tIns="0" rIns="0" bIns="0" rtlCol="0" anchor="t" anchorCtr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400">
                  <a:latin typeface="MS Gothic" panose="020B0609070205080204" pitchFamily="49" charset="-128"/>
                  <a:ea typeface="MS Gothic" panose="020B0609070205080204" pitchFamily="49" charset="-128"/>
                </a:rPr>
                <a:t>約</a:t>
              </a:r>
              <a:endParaRPr kumimoji="1" lang="ja-JP" altLang="en-US" sz="540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  <p:sp>
          <p:nvSpPr>
            <p:cNvPr id="16" name="テキスト ボックス 10">
              <a:extLst>
                <a:ext uri="{FF2B5EF4-FFF2-40B4-BE49-F238E27FC236}">
                  <a16:creationId xmlns:a16="http://schemas.microsoft.com/office/drawing/2014/main" id="{BEF476BC-47CF-1847-854D-B46BB2DE74C5}"/>
                </a:ext>
              </a:extLst>
            </p:cNvPr>
            <p:cNvSpPr txBox="1"/>
            <p:nvPr/>
          </p:nvSpPr>
          <p:spPr>
            <a:xfrm>
              <a:off x="5405120" y="3581400"/>
              <a:ext cx="2598420" cy="1384995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 lIns="0" tIns="0" rIns="0" bIns="0" rtlCol="0" anchor="t" anchorCtr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sz="9000">
                  <a:solidFill>
                    <a:srgbClr val="FF0000"/>
                  </a:solidFill>
                  <a:latin typeface="MS Gothic" panose="020B0609070205080204" pitchFamily="49" charset="-128"/>
                  <a:ea typeface="MS Gothic" panose="020B0609070205080204" pitchFamily="49" charset="-128"/>
                </a:rPr>
                <a:t>1</a:t>
              </a:r>
              <a:r>
                <a:rPr lang="ja-JP" altLang="en-US" sz="9000">
                  <a:solidFill>
                    <a:srgbClr val="FF0000"/>
                  </a:solidFill>
                  <a:latin typeface="MS Gothic" panose="020B0609070205080204" pitchFamily="49" charset="-128"/>
                  <a:ea typeface="MS Gothic" panose="020B0609070205080204" pitchFamily="49" charset="-128"/>
                </a:rPr>
                <a:t>／</a:t>
              </a:r>
              <a:r>
                <a:rPr lang="en-US" altLang="ja-JP" sz="9000">
                  <a:solidFill>
                    <a:srgbClr val="FF0000"/>
                  </a:solidFill>
                  <a:latin typeface="MS Gothic" panose="020B0609070205080204" pitchFamily="49" charset="-128"/>
                  <a:ea typeface="MS Gothic" panose="020B0609070205080204" pitchFamily="49" charset="-128"/>
                </a:rPr>
                <a:t>4</a:t>
              </a:r>
              <a:endParaRPr kumimoji="1" lang="ja-JP" altLang="en-US" sz="90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  <p:pic>
          <p:nvPicPr>
            <p:cNvPr id="18" name="図 17" descr="アイコン&#10;&#10;自動的に生成された説明">
              <a:extLst>
                <a:ext uri="{FF2B5EF4-FFF2-40B4-BE49-F238E27FC236}">
                  <a16:creationId xmlns:a16="http://schemas.microsoft.com/office/drawing/2014/main" id="{5F0B92BB-53B3-9746-B125-8C417B23B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14499" y="1558048"/>
              <a:ext cx="2857500" cy="1231900"/>
            </a:xfrm>
            <a:prstGeom prst="rect">
              <a:avLst/>
            </a:prstGeom>
          </p:spPr>
        </p:pic>
      </p:grpSp>
      <p:sp>
        <p:nvSpPr>
          <p:cNvPr id="3" name="メモ 11">
            <a:extLst>
              <a:ext uri="{FF2B5EF4-FFF2-40B4-BE49-F238E27FC236}">
                <a16:creationId xmlns:a16="http://schemas.microsoft.com/office/drawing/2014/main" id="{E646BA55-3305-C110-0CAF-804240D4BC39}"/>
              </a:ext>
            </a:extLst>
          </p:cNvPr>
          <p:cNvSpPr/>
          <p:nvPr/>
        </p:nvSpPr>
        <p:spPr>
          <a:xfrm>
            <a:off x="5252720" y="3813157"/>
            <a:ext cx="2598420" cy="1255035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6563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7B3AE50-FC01-191D-3098-0C34B9B66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8" name="テキスト ボックス 1">
            <a:extLst>
              <a:ext uri="{FF2B5EF4-FFF2-40B4-BE49-F238E27FC236}">
                <a16:creationId xmlns:a16="http://schemas.microsoft.com/office/drawing/2014/main" id="{85B12DD4-BC5D-0740-9ACC-9F363BA1D123}"/>
              </a:ext>
            </a:extLst>
          </p:cNvPr>
          <p:cNvSpPr txBox="1"/>
          <p:nvPr/>
        </p:nvSpPr>
        <p:spPr>
          <a:xfrm>
            <a:off x="554486" y="305159"/>
            <a:ext cx="10800000" cy="523220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800" dirty="0">
                <a:solidFill>
                  <a:srgbClr val="2DB7B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2800" dirty="0">
                <a:latin typeface="MS Gothic" panose="020B0609070205080204" pitchFamily="49" charset="-128"/>
                <a:ea typeface="MS Gothic" panose="020B0609070205080204" pitchFamily="49" charset="-128"/>
              </a:rPr>
              <a:t>日常生活に影響がある者の割合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8C28370F-A1DF-1C7B-B737-EFDA4F16F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2291" y="997387"/>
            <a:ext cx="4889318" cy="530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59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3C79ACB-B500-0628-3CE0-C280363D4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18</a:t>
            </a:fld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BCA65027-F0DC-BA09-3806-2456AA48C1FB}"/>
              </a:ext>
            </a:extLst>
          </p:cNvPr>
          <p:cNvGrpSpPr/>
          <p:nvPr/>
        </p:nvGrpSpPr>
        <p:grpSpPr>
          <a:xfrm>
            <a:off x="606001" y="651399"/>
            <a:ext cx="10979999" cy="5555202"/>
            <a:chOff x="720001" y="540000"/>
            <a:chExt cx="10979999" cy="5555202"/>
          </a:xfrm>
        </p:grpSpPr>
        <p:sp>
          <p:nvSpPr>
            <p:cNvPr id="8" name="テキスト ボックス 1">
              <a:extLst>
                <a:ext uri="{FF2B5EF4-FFF2-40B4-BE49-F238E27FC236}">
                  <a16:creationId xmlns:a16="http://schemas.microsoft.com/office/drawing/2014/main" id="{2D3EF078-F2AA-FB41-A010-7428B387A7BF}"/>
                </a:ext>
              </a:extLst>
            </p:cNvPr>
            <p:cNvSpPr txBox="1"/>
            <p:nvPr/>
          </p:nvSpPr>
          <p:spPr>
            <a:xfrm>
              <a:off x="720001" y="540000"/>
              <a:ext cx="10800000" cy="553998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 lIns="0" tIns="0" rIns="0" bIns="0" rtlCol="0" anchor="t" anchorCtr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3600" b="1">
                  <a:latin typeface="MS Gothic" panose="020B0609070205080204" pitchFamily="49" charset="-128"/>
                  <a:ea typeface="MS Gothic" panose="020B0609070205080204" pitchFamily="49" charset="-128"/>
                </a:rPr>
                <a:t>（</a:t>
              </a:r>
              <a:r>
                <a:rPr lang="en-US" altLang="ja-JP" sz="3600" b="1" dirty="0">
                  <a:latin typeface="MS Gothic" panose="020B0609070205080204" pitchFamily="49" charset="-128"/>
                  <a:ea typeface="MS Gothic" panose="020B0609070205080204" pitchFamily="49" charset="-128"/>
                </a:rPr>
                <a:t>2</a:t>
              </a:r>
              <a:r>
                <a:rPr lang="ja-JP" altLang="en-US" sz="3600" b="1">
                  <a:latin typeface="MS Gothic" panose="020B0609070205080204" pitchFamily="49" charset="-128"/>
                  <a:ea typeface="MS Gothic" panose="020B0609070205080204" pitchFamily="49" charset="-128"/>
                </a:rPr>
                <a:t>）高齢者におこりやすい病気</a:t>
              </a:r>
              <a:endParaRPr kumimoji="1" lang="ja-JP" altLang="en-US" sz="3600" b="1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  <p:sp>
          <p:nvSpPr>
            <p:cNvPr id="9" name="テキスト ボックス 2">
              <a:extLst>
                <a:ext uri="{FF2B5EF4-FFF2-40B4-BE49-F238E27FC236}">
                  <a16:creationId xmlns:a16="http://schemas.microsoft.com/office/drawing/2014/main" id="{6DD5D57B-7594-684F-919C-7109FE14AEDA}"/>
                </a:ext>
              </a:extLst>
            </p:cNvPr>
            <p:cNvSpPr txBox="1"/>
            <p:nvPr/>
          </p:nvSpPr>
          <p:spPr>
            <a:xfrm>
              <a:off x="900000" y="1260000"/>
              <a:ext cx="10800000" cy="523220"/>
            </a:xfrm>
            <a:prstGeom prst="rect">
              <a:avLst/>
            </a:prstGeom>
            <a:noFill/>
            <a:effectLst/>
          </p:spPr>
          <p:txBody>
            <a:bodyPr wrap="square" lIns="90000" rtlCol="0" anchor="t" anchorCtr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2800">
                  <a:solidFill>
                    <a:srgbClr val="2DB7B1"/>
                  </a:solidFill>
                  <a:latin typeface="MS Gothic" panose="020B0609070205080204" pitchFamily="49" charset="-128"/>
                  <a:ea typeface="MS Gothic" panose="020B0609070205080204" pitchFamily="49" charset="-128"/>
                </a:rPr>
                <a:t>●</a:t>
              </a:r>
              <a:r>
                <a:rPr lang="ja-JP" altLang="en-US" sz="2800">
                  <a:latin typeface="MS Gothic" panose="020B0609070205080204" pitchFamily="49" charset="-128"/>
                  <a:ea typeface="MS Gothic" panose="020B0609070205080204" pitchFamily="49" charset="-128"/>
                </a:rPr>
                <a:t>白内障</a:t>
              </a:r>
              <a:endParaRPr kumimoji="1" lang="ja-JP" altLang="en-US" sz="280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  <p:sp>
          <p:nvSpPr>
            <p:cNvPr id="10" name="テキスト ボックス 3">
              <a:extLst>
                <a:ext uri="{FF2B5EF4-FFF2-40B4-BE49-F238E27FC236}">
                  <a16:creationId xmlns:a16="http://schemas.microsoft.com/office/drawing/2014/main" id="{94776509-1EDF-0F46-B57B-FAED985DB90B}"/>
                </a:ext>
              </a:extLst>
            </p:cNvPr>
            <p:cNvSpPr txBox="1"/>
            <p:nvPr/>
          </p:nvSpPr>
          <p:spPr>
            <a:xfrm>
              <a:off x="7330480" y="1874728"/>
              <a:ext cx="4109680" cy="2677656"/>
            </a:xfrm>
            <a:prstGeom prst="rect">
              <a:avLst/>
            </a:prstGeom>
            <a:noFill/>
            <a:effectLst/>
          </p:spPr>
          <p:txBody>
            <a:bodyPr wrap="square" lIns="90000" rtlCol="0" anchor="t" anchorCtr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2800">
                  <a:latin typeface="MS Gothic" panose="020B0609070205080204" pitchFamily="49" charset="-128"/>
                  <a:ea typeface="MS Gothic" panose="020B0609070205080204" pitchFamily="49" charset="-128"/>
                </a:rPr>
                <a:t>目の水晶体がにごって見えにくくなる視覚の機能障害。ものが薄暗く見える、霞（かすみ）がかって見えるなどの症例があげられる。</a:t>
              </a:r>
              <a:endParaRPr kumimoji="1" lang="ja-JP" altLang="en-US" sz="280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  <p:pic>
          <p:nvPicPr>
            <p:cNvPr id="11" name="図 10" descr="カラフルな花&#10;&#10;自動的に生成された説明">
              <a:extLst>
                <a:ext uri="{FF2B5EF4-FFF2-40B4-BE49-F238E27FC236}">
                  <a16:creationId xmlns:a16="http://schemas.microsoft.com/office/drawing/2014/main" id="{06A90432-AFFE-7243-9523-3C86F2473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60170" y="1999690"/>
              <a:ext cx="5589270" cy="3726180"/>
            </a:xfrm>
            <a:prstGeom prst="rect">
              <a:avLst/>
            </a:prstGeom>
          </p:spPr>
        </p:pic>
        <p:sp>
          <p:nvSpPr>
            <p:cNvPr id="12" name="テキスト ボックス 6">
              <a:extLst>
                <a:ext uri="{FF2B5EF4-FFF2-40B4-BE49-F238E27FC236}">
                  <a16:creationId xmlns:a16="http://schemas.microsoft.com/office/drawing/2014/main" id="{F9715B9A-D15A-EE4B-BA24-F29E410370F9}"/>
                </a:ext>
              </a:extLst>
            </p:cNvPr>
            <p:cNvSpPr txBox="1"/>
            <p:nvPr/>
          </p:nvSpPr>
          <p:spPr>
            <a:xfrm>
              <a:off x="1258570" y="5725870"/>
              <a:ext cx="3743920" cy="369332"/>
            </a:xfrm>
            <a:prstGeom prst="rect">
              <a:avLst/>
            </a:prstGeom>
            <a:noFill/>
            <a:effectLst/>
          </p:spPr>
          <p:txBody>
            <a:bodyPr wrap="square" lIns="90000" rtlCol="0" anchor="t" anchorCtr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>
                  <a:latin typeface="MS Gothic" panose="020B0609070205080204" pitchFamily="49" charset="-128"/>
                  <a:ea typeface="MS Gothic" panose="020B0609070205080204" pitchFamily="49" charset="-128"/>
                </a:rPr>
                <a:t>※</a:t>
              </a:r>
              <a:r>
                <a:rPr lang="ja-JP" altLang="en-US">
                  <a:latin typeface="MS Gothic" panose="020B0609070205080204" pitchFamily="49" charset="-128"/>
                  <a:ea typeface="MS Gothic" panose="020B0609070205080204" pitchFamily="49" charset="-128"/>
                </a:rPr>
                <a:t>右側が見え方のイメージ</a:t>
              </a:r>
              <a:endParaRPr kumimoji="1" lang="ja-JP" altLang="en-US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8136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ECD1462-F17B-5D47-9CB0-E66D10FFF8B9}"/>
              </a:ext>
            </a:extLst>
          </p:cNvPr>
          <p:cNvSpPr txBox="1"/>
          <p:nvPr/>
        </p:nvSpPr>
        <p:spPr>
          <a:xfrm>
            <a:off x="720000" y="2622808"/>
            <a:ext cx="10800000" cy="923330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pPr algn="ctr"/>
            <a:r>
              <a:rPr lang="ja-JP" altLang="en-US" sz="5400" dirty="0">
                <a:solidFill>
                  <a:srgbClr val="93D1D3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❶</a:t>
            </a:r>
            <a:r>
              <a:rPr lang="ja-JP" altLang="en-US" sz="5400" dirty="0">
                <a:latin typeface="MS Gothic" panose="020B0609070205080204" pitchFamily="49" charset="-128"/>
                <a:ea typeface="MS Gothic" panose="020B0609070205080204" pitchFamily="49" charset="-128"/>
              </a:rPr>
              <a:t>高齢期ってどんな時期？</a:t>
            </a:r>
            <a:endParaRPr kumimoji="1" lang="ja-JP" altLang="en-US" sz="5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45D5AA64-6301-3E43-8913-B809F1A67B90}"/>
              </a:ext>
            </a:extLst>
          </p:cNvPr>
          <p:cNvCxnSpPr>
            <a:cxnSpLocks/>
          </p:cNvCxnSpPr>
          <p:nvPr/>
        </p:nvCxnSpPr>
        <p:spPr>
          <a:xfrm>
            <a:off x="2136000" y="3683977"/>
            <a:ext cx="7920000" cy="0"/>
          </a:xfrm>
          <a:prstGeom prst="line">
            <a:avLst/>
          </a:prstGeom>
          <a:ln w="63500">
            <a:solidFill>
              <a:srgbClr val="93D1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8726A5E-B504-60DD-C60E-8C93BCE36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98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B6833ED-4C24-D02E-E269-406333590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12" name="テキスト ボックス 2">
            <a:extLst>
              <a:ext uri="{FF2B5EF4-FFF2-40B4-BE49-F238E27FC236}">
                <a16:creationId xmlns:a16="http://schemas.microsoft.com/office/drawing/2014/main" id="{0B4BE15F-BCCF-834F-884A-1B525CCA54C8}"/>
              </a:ext>
            </a:extLst>
          </p:cNvPr>
          <p:cNvSpPr txBox="1"/>
          <p:nvPr/>
        </p:nvSpPr>
        <p:spPr>
          <a:xfrm>
            <a:off x="838200" y="1173507"/>
            <a:ext cx="10800000" cy="523220"/>
          </a:xfrm>
          <a:prstGeom prst="rect">
            <a:avLst/>
          </a:prstGeom>
          <a:noFill/>
          <a:effectLst/>
        </p:spPr>
        <p:txBody>
          <a:bodyPr wrap="square" lIns="90000" rtlCol="0" anchor="t" anchorCtr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800" dirty="0">
                <a:solidFill>
                  <a:srgbClr val="2DB7B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2800" dirty="0">
                <a:latin typeface="MS Gothic" panose="020B0609070205080204" pitchFamily="49" charset="-128"/>
                <a:ea typeface="MS Gothic" panose="020B0609070205080204" pitchFamily="49" charset="-128"/>
              </a:rPr>
              <a:t>肺炎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3" name="テキスト ボックス 3">
            <a:extLst>
              <a:ext uri="{FF2B5EF4-FFF2-40B4-BE49-F238E27FC236}">
                <a16:creationId xmlns:a16="http://schemas.microsoft.com/office/drawing/2014/main" id="{B4B3ECB9-14D9-E64D-88A2-1FAAA0666758}"/>
              </a:ext>
            </a:extLst>
          </p:cNvPr>
          <p:cNvSpPr txBox="1"/>
          <p:nvPr/>
        </p:nvSpPr>
        <p:spPr>
          <a:xfrm>
            <a:off x="6623332" y="1788235"/>
            <a:ext cx="4470548" cy="2677656"/>
          </a:xfrm>
          <a:prstGeom prst="rect">
            <a:avLst/>
          </a:prstGeom>
          <a:noFill/>
          <a:effectLst/>
        </p:spPr>
        <p:txBody>
          <a:bodyPr wrap="square" lIns="90000" rtlCol="0" anchor="t" anchorCtr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痰（たん）や食べ物が気管に詰まることで起こる誤嚥（ごえん）性肺炎が多い。症状が出にくく、かぜとまちがえやすいため注意が必要である。</a:t>
            </a:r>
            <a:endParaRPr kumimoji="1" lang="ja-JP" altLang="en-US" sz="28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90B3F9F5-0CC7-BA8A-90D0-985985B0D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603" y="1885908"/>
            <a:ext cx="5030913" cy="386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40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0C41F22-6FC1-51DF-0B90-137D28202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20</a:t>
            </a:fld>
            <a:endParaRPr kumimoji="1" lang="ja-JP" altLang="en-US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6F525D33-4B3E-66DE-0C5F-41E0F84CC014}"/>
              </a:ext>
            </a:extLst>
          </p:cNvPr>
          <p:cNvGrpSpPr/>
          <p:nvPr/>
        </p:nvGrpSpPr>
        <p:grpSpPr>
          <a:xfrm>
            <a:off x="696000" y="1084132"/>
            <a:ext cx="10800000" cy="4689737"/>
            <a:chOff x="900000" y="1260000"/>
            <a:chExt cx="10800000" cy="4689737"/>
          </a:xfrm>
        </p:grpSpPr>
        <p:sp>
          <p:nvSpPr>
            <p:cNvPr id="10" name="テキスト ボックス 1">
              <a:extLst>
                <a:ext uri="{FF2B5EF4-FFF2-40B4-BE49-F238E27FC236}">
                  <a16:creationId xmlns:a16="http://schemas.microsoft.com/office/drawing/2014/main" id="{36565EB0-57C2-9C4E-9E24-3E9CB319A4CA}"/>
                </a:ext>
              </a:extLst>
            </p:cNvPr>
            <p:cNvSpPr txBox="1"/>
            <p:nvPr/>
          </p:nvSpPr>
          <p:spPr>
            <a:xfrm>
              <a:off x="900000" y="1260000"/>
              <a:ext cx="10800000" cy="523220"/>
            </a:xfrm>
            <a:prstGeom prst="rect">
              <a:avLst/>
            </a:prstGeom>
            <a:noFill/>
            <a:effectLst/>
          </p:spPr>
          <p:txBody>
            <a:bodyPr wrap="square" lIns="90000" rtlCol="0" anchor="t" anchorCtr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2800">
                  <a:solidFill>
                    <a:srgbClr val="2DB7B1"/>
                  </a:solidFill>
                  <a:latin typeface="MS Gothic" panose="020B0609070205080204" pitchFamily="49" charset="-128"/>
                  <a:ea typeface="MS Gothic" panose="020B0609070205080204" pitchFamily="49" charset="-128"/>
                </a:rPr>
                <a:t>●</a:t>
              </a:r>
              <a:r>
                <a:rPr lang="ja-JP" altLang="en-US" sz="2800">
                  <a:latin typeface="MS Gothic" panose="020B0609070205080204" pitchFamily="49" charset="-128"/>
                  <a:ea typeface="MS Gothic" panose="020B0609070205080204" pitchFamily="49" charset="-128"/>
                </a:rPr>
                <a:t>骨粗鬆症（こつそしょうしょう）</a:t>
              </a:r>
              <a:endParaRPr kumimoji="1" lang="ja-JP" altLang="en-US" sz="280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  <p:sp>
          <p:nvSpPr>
            <p:cNvPr id="11" name="テキスト ボックス 2">
              <a:extLst>
                <a:ext uri="{FF2B5EF4-FFF2-40B4-BE49-F238E27FC236}">
                  <a16:creationId xmlns:a16="http://schemas.microsoft.com/office/drawing/2014/main" id="{09323111-15FC-7F4B-B0B9-359FD7F6A907}"/>
                </a:ext>
              </a:extLst>
            </p:cNvPr>
            <p:cNvSpPr txBox="1"/>
            <p:nvPr/>
          </p:nvSpPr>
          <p:spPr>
            <a:xfrm>
              <a:off x="6685132" y="1874728"/>
              <a:ext cx="4470548" cy="2246769"/>
            </a:xfrm>
            <a:prstGeom prst="rect">
              <a:avLst/>
            </a:prstGeom>
            <a:noFill/>
            <a:effectLst/>
          </p:spPr>
          <p:txBody>
            <a:bodyPr wrap="square" lIns="90000" rtlCol="0" anchor="t" anchorCtr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2800">
                  <a:latin typeface="MS Gothic" panose="020B0609070205080204" pitchFamily="49" charset="-128"/>
                  <a:ea typeface="MS Gothic" panose="020B0609070205080204" pitchFamily="49" charset="-128"/>
                </a:rPr>
                <a:t>カルシウムなどが減り骨のなかがスカスカになり、もろくなる病気。閉経後の女性に多い。骨の変形で背中が丸くなったりする。</a:t>
              </a:r>
              <a:endParaRPr kumimoji="1" lang="ja-JP" altLang="en-US" sz="280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  <p:pic>
          <p:nvPicPr>
            <p:cNvPr id="12" name="図 11" descr="探す, 大きい, 横, 巣蜜 が含まれている画像&#10;&#10;自動的に生成された説明">
              <a:extLst>
                <a:ext uri="{FF2B5EF4-FFF2-40B4-BE49-F238E27FC236}">
                  <a16:creationId xmlns:a16="http://schemas.microsoft.com/office/drawing/2014/main" id="{555F90F8-AB76-0D44-8594-7A20A8B20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0170" y="2036867"/>
              <a:ext cx="3912870" cy="39128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5530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EEB5018-6F02-A624-88C0-170E79C72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3" name="テキスト ボックス 1">
            <a:extLst>
              <a:ext uri="{FF2B5EF4-FFF2-40B4-BE49-F238E27FC236}">
                <a16:creationId xmlns:a16="http://schemas.microsoft.com/office/drawing/2014/main" id="{CF4E8B25-75A4-A042-9C1A-2B8F3AF9CA23}"/>
              </a:ext>
            </a:extLst>
          </p:cNvPr>
          <p:cNvSpPr txBox="1"/>
          <p:nvPr/>
        </p:nvSpPr>
        <p:spPr>
          <a:xfrm>
            <a:off x="606001" y="532276"/>
            <a:ext cx="10800000" cy="55399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b="1">
                <a:latin typeface="MS Gothic" panose="020B0609070205080204" pitchFamily="49" charset="-128"/>
                <a:ea typeface="MS Gothic" panose="020B0609070205080204" pitchFamily="49" charset="-128"/>
              </a:rPr>
              <a:t>（</a:t>
            </a:r>
            <a:r>
              <a:rPr lang="en-US" altLang="ja-JP" sz="3600" b="1" dirty="0">
                <a:latin typeface="MS Gothic" panose="020B0609070205080204" pitchFamily="49" charset="-128"/>
                <a:ea typeface="MS Gothic" panose="020B0609070205080204" pitchFamily="49" charset="-128"/>
              </a:rPr>
              <a:t>3</a:t>
            </a:r>
            <a:r>
              <a:rPr lang="ja-JP" altLang="en-US" sz="3600" b="1">
                <a:latin typeface="MS Gothic" panose="020B0609070205080204" pitchFamily="49" charset="-128"/>
                <a:ea typeface="MS Gothic" panose="020B0609070205080204" pitchFamily="49" charset="-128"/>
              </a:rPr>
              <a:t>）平均寿命と健康寿命</a:t>
            </a:r>
            <a:endParaRPr kumimoji="1" lang="ja-JP" altLang="en-US" sz="3600" b="1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4" name="テキスト ボックス 2">
            <a:extLst>
              <a:ext uri="{FF2B5EF4-FFF2-40B4-BE49-F238E27FC236}">
                <a16:creationId xmlns:a16="http://schemas.microsoft.com/office/drawing/2014/main" id="{A5C8AC1E-1D1D-EA43-A566-5759F0764588}"/>
              </a:ext>
            </a:extLst>
          </p:cNvPr>
          <p:cNvSpPr txBox="1"/>
          <p:nvPr/>
        </p:nvSpPr>
        <p:spPr>
          <a:xfrm>
            <a:off x="786000" y="1252276"/>
            <a:ext cx="10800000" cy="523220"/>
          </a:xfrm>
          <a:prstGeom prst="rect">
            <a:avLst/>
          </a:prstGeom>
          <a:noFill/>
          <a:effectLst/>
        </p:spPr>
        <p:txBody>
          <a:bodyPr wrap="square" lIns="90000" rtlCol="0" anchor="t" anchorCtr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800">
                <a:solidFill>
                  <a:srgbClr val="2DB7B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諸外国の平均寿命と健康寿命</a:t>
            </a:r>
            <a:endParaRPr kumimoji="1" lang="ja-JP" altLang="en-US" sz="28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0F09E4A-E50F-187C-ED5F-E335FA43C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100" y="1851696"/>
            <a:ext cx="9995799" cy="395411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FBB9684-A2A5-5153-0A3D-90CEDA353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100" y="5882008"/>
            <a:ext cx="4601217" cy="36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013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46015F4-14F0-5E28-3298-9B7102EEB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22</a:t>
            </a:fld>
            <a:endParaRPr kumimoji="1" lang="ja-JP" altLang="en-US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F0F1A419-9D8E-A9B5-14D7-2CDC9770F3C8}"/>
              </a:ext>
            </a:extLst>
          </p:cNvPr>
          <p:cNvGrpSpPr/>
          <p:nvPr/>
        </p:nvGrpSpPr>
        <p:grpSpPr>
          <a:xfrm>
            <a:off x="676130" y="633444"/>
            <a:ext cx="10839741" cy="5591112"/>
            <a:chOff x="720000" y="720000"/>
            <a:chExt cx="10839741" cy="5591112"/>
          </a:xfrm>
        </p:grpSpPr>
        <p:sp>
          <p:nvSpPr>
            <p:cNvPr id="6" name="テキスト ボックス 1">
              <a:extLst>
                <a:ext uri="{FF2B5EF4-FFF2-40B4-BE49-F238E27FC236}">
                  <a16:creationId xmlns:a16="http://schemas.microsoft.com/office/drawing/2014/main" id="{86C28C9A-B264-274B-8029-369EA916222F}"/>
                </a:ext>
              </a:extLst>
            </p:cNvPr>
            <p:cNvSpPr txBox="1"/>
            <p:nvPr/>
          </p:nvSpPr>
          <p:spPr>
            <a:xfrm>
              <a:off x="720000" y="720000"/>
              <a:ext cx="10720160" cy="830997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 lIns="0" tIns="0" rIns="0" bIns="0" rtlCol="0" anchor="t" anchorCtr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ja-JP" altLang="en-US" sz="5400">
                  <a:latin typeface="MS Gothic" panose="020B0609070205080204" pitchFamily="49" charset="-128"/>
                  <a:ea typeface="MS Gothic" panose="020B0609070205080204" pitchFamily="49" charset="-128"/>
                </a:rPr>
                <a:t>健康寿命をのばそう！</a:t>
              </a:r>
              <a:endParaRPr kumimoji="1" lang="ja-JP" altLang="en-US" sz="540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  <p:sp>
          <p:nvSpPr>
            <p:cNvPr id="7" name="テキスト ボックス 7">
              <a:extLst>
                <a:ext uri="{FF2B5EF4-FFF2-40B4-BE49-F238E27FC236}">
                  <a16:creationId xmlns:a16="http://schemas.microsoft.com/office/drawing/2014/main" id="{5A9D9C7B-0E48-4347-9C15-025976287C5C}"/>
                </a:ext>
              </a:extLst>
            </p:cNvPr>
            <p:cNvSpPr txBox="1"/>
            <p:nvPr/>
          </p:nvSpPr>
          <p:spPr>
            <a:xfrm>
              <a:off x="720000" y="1784610"/>
              <a:ext cx="10720160" cy="830997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 lIns="0" tIns="0" rIns="0" bIns="0" rtlCol="0" anchor="t" anchorCtr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ja-JP" altLang="en-US" sz="5400">
                  <a:solidFill>
                    <a:srgbClr val="FF0000"/>
                  </a:solidFill>
                  <a:latin typeface="MS Gothic" panose="020B0609070205080204" pitchFamily="49" charset="-128"/>
                  <a:ea typeface="MS Gothic" panose="020B0609070205080204" pitchFamily="49" charset="-128"/>
                </a:rPr>
                <a:t>フレイル</a:t>
              </a:r>
              <a:r>
                <a:rPr lang="ja-JP" altLang="en-US" sz="5400">
                  <a:solidFill>
                    <a:srgbClr val="0070C0"/>
                  </a:solidFill>
                  <a:latin typeface="MS Gothic" panose="020B0609070205080204" pitchFamily="49" charset="-128"/>
                  <a:ea typeface="MS Gothic" panose="020B0609070205080204" pitchFamily="49" charset="-128"/>
                </a:rPr>
                <a:t>（虚弱）を予防</a:t>
              </a:r>
              <a:endParaRPr kumimoji="1" lang="ja-JP" altLang="en-US" sz="5400">
                <a:solidFill>
                  <a:srgbClr val="0070C0"/>
                </a:solidFill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  <p:pic>
          <p:nvPicPr>
            <p:cNvPr id="9" name="図 8" descr="ポーズをとっている人たち&#10;&#10;自動的に生成された説明">
              <a:extLst>
                <a:ext uri="{FF2B5EF4-FFF2-40B4-BE49-F238E27FC236}">
                  <a16:creationId xmlns:a16="http://schemas.microsoft.com/office/drawing/2014/main" id="{DF9678B4-0A23-1942-A31A-E1E397DD9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2390" y="3122930"/>
              <a:ext cx="4162690" cy="2780030"/>
            </a:xfrm>
            <a:prstGeom prst="rect">
              <a:avLst/>
            </a:prstGeom>
          </p:spPr>
        </p:pic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7FF43386-EF10-8743-85FF-21347ACC2B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86979" y="3808247"/>
              <a:ext cx="2372762" cy="2502865"/>
            </a:xfrm>
            <a:prstGeom prst="rect">
              <a:avLst/>
            </a:prstGeom>
          </p:spPr>
        </p:pic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B5837577-87FC-AB4F-AF02-703DFBCE0CD5}"/>
                </a:ext>
              </a:extLst>
            </p:cNvPr>
            <p:cNvGrpSpPr/>
            <p:nvPr/>
          </p:nvGrpSpPr>
          <p:grpSpPr>
            <a:xfrm>
              <a:off x="6686922" y="4023995"/>
              <a:ext cx="2703830" cy="977900"/>
              <a:chOff x="4895850" y="2940050"/>
              <a:chExt cx="2703830" cy="977900"/>
            </a:xfrm>
          </p:grpSpPr>
          <p:pic>
            <p:nvPicPr>
              <p:cNvPr id="12" name="図 11">
                <a:extLst>
                  <a:ext uri="{FF2B5EF4-FFF2-40B4-BE49-F238E27FC236}">
                    <a16:creationId xmlns:a16="http://schemas.microsoft.com/office/drawing/2014/main" id="{D0FD42FE-CA08-7643-A3D9-617405BF88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95850" y="2940050"/>
                <a:ext cx="2703830" cy="977900"/>
              </a:xfrm>
              <a:prstGeom prst="rect">
                <a:avLst/>
              </a:prstGeom>
            </p:spPr>
          </p:pic>
          <p:sp>
            <p:nvSpPr>
              <p:cNvPr id="13" name="テキスト ボックス 17">
                <a:extLst>
                  <a:ext uri="{FF2B5EF4-FFF2-40B4-BE49-F238E27FC236}">
                    <a16:creationId xmlns:a16="http://schemas.microsoft.com/office/drawing/2014/main" id="{64312E2C-00B7-E842-8B2F-196F49149D10}"/>
                  </a:ext>
                </a:extLst>
              </p:cNvPr>
              <p:cNvSpPr txBox="1"/>
              <p:nvPr/>
            </p:nvSpPr>
            <p:spPr>
              <a:xfrm>
                <a:off x="4992156" y="3070331"/>
                <a:ext cx="2372762" cy="707886"/>
              </a:xfrm>
              <a:prstGeom prst="rect">
                <a:avLst/>
              </a:prstGeom>
              <a:noFill/>
              <a:effectLst/>
            </p:spPr>
            <p:txBody>
              <a:bodyPr wrap="square" rtlCol="0" anchor="t" anchorCtr="0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ja-JP" altLang="en-US" sz="2000" dirty="0">
                    <a:latin typeface="MS Gothic" panose="020B0609070205080204" pitchFamily="49" charset="-128"/>
                    <a:ea typeface="MS Gothic" panose="020B0609070205080204" pitchFamily="49" charset="-128"/>
                  </a:rPr>
                  <a:t>健康寿命は</a:t>
                </a:r>
              </a:p>
              <a:p>
                <a:r>
                  <a:rPr lang="ja-JP" altLang="en-US" sz="2000" dirty="0">
                    <a:latin typeface="MS Gothic" panose="020B0609070205080204" pitchFamily="49" charset="-128"/>
                    <a:ea typeface="MS Gothic" panose="020B0609070205080204" pitchFamily="49" charset="-128"/>
                  </a:rPr>
                  <a:t>のばせるんだね。</a:t>
                </a:r>
                <a:endParaRPr kumimoji="1" lang="ja-JP" altLang="en-US" sz="2000" dirty="0">
                  <a:latin typeface="MS Gothic" panose="020B0609070205080204" pitchFamily="49" charset="-128"/>
                  <a:ea typeface="MS Gothic" panose="020B0609070205080204" pitchFamily="49" charset="-128"/>
                </a:endParaRPr>
              </a:p>
            </p:txBody>
          </p:sp>
        </p:grpSp>
      </p:grpSp>
      <p:sp>
        <p:nvSpPr>
          <p:cNvPr id="3" name="メモ 8">
            <a:extLst>
              <a:ext uri="{FF2B5EF4-FFF2-40B4-BE49-F238E27FC236}">
                <a16:creationId xmlns:a16="http://schemas.microsoft.com/office/drawing/2014/main" id="{D723ADB2-8C47-A4F0-0DA0-A34165CD9EE4}"/>
              </a:ext>
            </a:extLst>
          </p:cNvPr>
          <p:cNvSpPr/>
          <p:nvPr/>
        </p:nvSpPr>
        <p:spPr>
          <a:xfrm>
            <a:off x="2225368" y="1790635"/>
            <a:ext cx="3063324" cy="756000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6955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81470EC-D3D5-8A9A-CB7C-CD43BDF54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23</a:t>
            </a:fld>
            <a:endParaRPr kumimoji="1" lang="ja-JP" altLang="en-US"/>
          </a:p>
        </p:txBody>
      </p:sp>
      <p:sp>
        <p:nvSpPr>
          <p:cNvPr id="7" name="テキスト ボックス 1">
            <a:extLst>
              <a:ext uri="{FF2B5EF4-FFF2-40B4-BE49-F238E27FC236}">
                <a16:creationId xmlns:a16="http://schemas.microsoft.com/office/drawing/2014/main" id="{BF237D8A-371E-8749-A665-E91D7CC0DC5A}"/>
              </a:ext>
            </a:extLst>
          </p:cNvPr>
          <p:cNvSpPr txBox="1"/>
          <p:nvPr/>
        </p:nvSpPr>
        <p:spPr>
          <a:xfrm>
            <a:off x="606001" y="477847"/>
            <a:ext cx="10800000" cy="55399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b="1">
                <a:latin typeface="MS Gothic" panose="020B0609070205080204" pitchFamily="49" charset="-128"/>
                <a:ea typeface="MS Gothic" panose="020B0609070205080204" pitchFamily="49" charset="-128"/>
              </a:rPr>
              <a:t>（</a:t>
            </a:r>
            <a:r>
              <a:rPr lang="en-US" altLang="ja-JP" sz="3600" b="1" dirty="0">
                <a:latin typeface="MS Gothic" panose="020B0609070205080204" pitchFamily="49" charset="-128"/>
                <a:ea typeface="MS Gothic" panose="020B0609070205080204" pitchFamily="49" charset="-128"/>
              </a:rPr>
              <a:t>4</a:t>
            </a:r>
            <a:r>
              <a:rPr lang="ja-JP" altLang="en-US" sz="3600" b="1">
                <a:latin typeface="MS Gothic" panose="020B0609070205080204" pitchFamily="49" charset="-128"/>
                <a:ea typeface="MS Gothic" panose="020B0609070205080204" pitchFamily="49" charset="-128"/>
              </a:rPr>
              <a:t>）認知症</a:t>
            </a:r>
            <a:endParaRPr kumimoji="1" lang="ja-JP" altLang="en-US" sz="3600" b="1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8" name="テキスト ボックス 2">
            <a:extLst>
              <a:ext uri="{FF2B5EF4-FFF2-40B4-BE49-F238E27FC236}">
                <a16:creationId xmlns:a16="http://schemas.microsoft.com/office/drawing/2014/main" id="{A6CE597E-A0D9-D04B-BF9E-C7D9B85BBE0D}"/>
              </a:ext>
            </a:extLst>
          </p:cNvPr>
          <p:cNvSpPr txBox="1"/>
          <p:nvPr/>
        </p:nvSpPr>
        <p:spPr>
          <a:xfrm>
            <a:off x="786000" y="1197847"/>
            <a:ext cx="10800000" cy="523220"/>
          </a:xfrm>
          <a:prstGeom prst="rect">
            <a:avLst/>
          </a:prstGeom>
          <a:noFill/>
          <a:effectLst/>
        </p:spPr>
        <p:txBody>
          <a:bodyPr wrap="square" lIns="90000" rtlCol="0" anchor="t" anchorCtr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800">
                <a:solidFill>
                  <a:srgbClr val="2DB7B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認知症の中核症状と行動・心理症状</a:t>
            </a:r>
            <a:endParaRPr kumimoji="1" lang="ja-JP" altLang="en-US" sz="28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DC4BF78B-4BEC-6DA1-44D5-212D38F0C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114" y="1856347"/>
            <a:ext cx="7323919" cy="445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353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64EFC6AC-B6CE-56BF-F625-06A530AE9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24</a:t>
            </a:fld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53AFEEF5-B785-D5B6-1DF1-23421EE32D1A}"/>
              </a:ext>
            </a:extLst>
          </p:cNvPr>
          <p:cNvGrpSpPr/>
          <p:nvPr/>
        </p:nvGrpSpPr>
        <p:grpSpPr>
          <a:xfrm>
            <a:off x="603445" y="381904"/>
            <a:ext cx="11098564" cy="5931940"/>
            <a:chOff x="360983" y="396546"/>
            <a:chExt cx="11111017" cy="5931940"/>
          </a:xfrm>
        </p:grpSpPr>
        <p:sp>
          <p:nvSpPr>
            <p:cNvPr id="12" name="テキスト ボックス 2">
              <a:extLst>
                <a:ext uri="{FF2B5EF4-FFF2-40B4-BE49-F238E27FC236}">
                  <a16:creationId xmlns:a16="http://schemas.microsoft.com/office/drawing/2014/main" id="{E7DF1975-D194-0845-9FD1-FCB6AE186307}"/>
                </a:ext>
              </a:extLst>
            </p:cNvPr>
            <p:cNvSpPr txBox="1"/>
            <p:nvPr/>
          </p:nvSpPr>
          <p:spPr>
            <a:xfrm>
              <a:off x="360983" y="577333"/>
              <a:ext cx="7735040" cy="523220"/>
            </a:xfrm>
            <a:prstGeom prst="rect">
              <a:avLst/>
            </a:prstGeom>
            <a:noFill/>
            <a:effectLst/>
          </p:spPr>
          <p:txBody>
            <a:bodyPr wrap="square" lIns="90000" rtlCol="0" anchor="t" anchorCtr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2800" dirty="0">
                  <a:solidFill>
                    <a:srgbClr val="2DB7B1"/>
                  </a:solidFill>
                  <a:latin typeface="MS Gothic" panose="020B0609070205080204" pitchFamily="49" charset="-128"/>
                  <a:ea typeface="MS Gothic" panose="020B0609070205080204" pitchFamily="49" charset="-128"/>
                </a:rPr>
                <a:t>●</a:t>
              </a:r>
              <a:r>
                <a:rPr lang="ja-JP" altLang="en-US" sz="2800" dirty="0">
                  <a:latin typeface="MS Gothic" panose="020B0609070205080204" pitchFamily="49" charset="-128"/>
                  <a:ea typeface="MS Gothic" panose="020B0609070205080204" pitchFamily="49" charset="-128"/>
                </a:rPr>
                <a:t>認知症の方への接し方</a:t>
              </a:r>
              <a:endParaRPr kumimoji="1" lang="ja-JP" altLang="en-US" sz="2800" dirty="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  <p:pic>
          <p:nvPicPr>
            <p:cNvPr id="13" name="図 12" descr="野球, 選手, 振る, ボール が含まれている画像&#10;&#10;自動的に生成された説明">
              <a:extLst>
                <a:ext uri="{FF2B5EF4-FFF2-40B4-BE49-F238E27FC236}">
                  <a16:creationId xmlns:a16="http://schemas.microsoft.com/office/drawing/2014/main" id="{38B7C962-05D5-7F4F-BEE0-EA5DC138C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40955" y="396546"/>
              <a:ext cx="2857500" cy="1231900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FA4D9326-2A96-9A44-A0FE-F7E8A9B8AC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94135" y="4274131"/>
              <a:ext cx="1977865" cy="2054355"/>
            </a:xfrm>
            <a:prstGeom prst="rect">
              <a:avLst/>
            </a:prstGeom>
          </p:spPr>
        </p:pic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498DB0DE-28F0-6B46-BAAD-E99878935563}"/>
                </a:ext>
              </a:extLst>
            </p:cNvPr>
            <p:cNvGrpSpPr/>
            <p:nvPr/>
          </p:nvGrpSpPr>
          <p:grpSpPr>
            <a:xfrm>
              <a:off x="7083162" y="4717149"/>
              <a:ext cx="2703830" cy="977900"/>
              <a:chOff x="4895850" y="3052940"/>
              <a:chExt cx="2703830" cy="977900"/>
            </a:xfrm>
          </p:grpSpPr>
          <p:pic>
            <p:nvPicPr>
              <p:cNvPr id="17" name="図 16">
                <a:extLst>
                  <a:ext uri="{FF2B5EF4-FFF2-40B4-BE49-F238E27FC236}">
                    <a16:creationId xmlns:a16="http://schemas.microsoft.com/office/drawing/2014/main" id="{1A0DBDE8-0D2F-194A-B18B-0C9160E116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95850" y="3052940"/>
                <a:ext cx="2703830" cy="977900"/>
              </a:xfrm>
              <a:prstGeom prst="rect">
                <a:avLst/>
              </a:prstGeom>
            </p:spPr>
          </p:pic>
          <p:sp>
            <p:nvSpPr>
              <p:cNvPr id="18" name="テキスト ボックス 10">
                <a:extLst>
                  <a:ext uri="{FF2B5EF4-FFF2-40B4-BE49-F238E27FC236}">
                    <a16:creationId xmlns:a16="http://schemas.microsoft.com/office/drawing/2014/main" id="{FADD3CE6-EDC5-704A-95FD-A89D56AB2316}"/>
                  </a:ext>
                </a:extLst>
              </p:cNvPr>
              <p:cNvSpPr txBox="1"/>
              <p:nvPr/>
            </p:nvSpPr>
            <p:spPr>
              <a:xfrm>
                <a:off x="5011631" y="3188356"/>
                <a:ext cx="2075938" cy="707886"/>
              </a:xfrm>
              <a:prstGeom prst="rect">
                <a:avLst/>
              </a:prstGeom>
              <a:noFill/>
              <a:effectLst/>
            </p:spPr>
            <p:txBody>
              <a:bodyPr wrap="square" rtlCol="0" anchor="t" anchorCtr="0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ja-JP" altLang="en-US" sz="2000">
                    <a:latin typeface="MS Gothic" panose="020B0609070205080204" pitchFamily="49" charset="-128"/>
                    <a:ea typeface="MS Gothic" panose="020B0609070205080204" pitchFamily="49" charset="-128"/>
                  </a:rPr>
                  <a:t>優しい気持ちが大切だね。</a:t>
                </a:r>
                <a:endParaRPr kumimoji="1" lang="ja-JP" altLang="en-US" sz="2000">
                  <a:latin typeface="MS Gothic" panose="020B0609070205080204" pitchFamily="49" charset="-128"/>
                  <a:ea typeface="MS Gothic" panose="020B0609070205080204" pitchFamily="49" charset="-128"/>
                </a:endParaRPr>
              </a:p>
            </p:txBody>
          </p:sp>
        </p:grp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582437D-CB74-5A0B-E41E-639D283C1E93}"/>
              </a:ext>
            </a:extLst>
          </p:cNvPr>
          <p:cNvSpPr txBox="1"/>
          <p:nvPr/>
        </p:nvSpPr>
        <p:spPr>
          <a:xfrm>
            <a:off x="338402" y="1688447"/>
            <a:ext cx="11515196" cy="34163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914400" indent="-914400">
              <a:buClr>
                <a:srgbClr val="2DB7B1"/>
              </a:buClr>
              <a:buFont typeface="+mj-ea"/>
              <a:buAutoNum type="circleNumDbPlain"/>
            </a:pPr>
            <a:r>
              <a:rPr lang="ja-JP" altLang="en-US" sz="5400" dirty="0">
                <a:latin typeface="MS Gothic" panose="020B0609070205080204" pitchFamily="49" charset="-128"/>
                <a:ea typeface="MS Gothic" panose="020B0609070205080204" pitchFamily="49" charset="-128"/>
              </a:rPr>
              <a:t>本人の気持ちを理解して接する。</a:t>
            </a:r>
            <a:endParaRPr lang="en-US" altLang="ja-JP" sz="5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 marL="914400" indent="-914400">
              <a:buClr>
                <a:srgbClr val="2DB7B1"/>
              </a:buClr>
              <a:buFont typeface="+mj-ea"/>
              <a:buAutoNum type="circleNumDbPlain"/>
            </a:pPr>
            <a:r>
              <a:rPr lang="ja-JP" altLang="en-US" sz="5400" dirty="0">
                <a:latin typeface="MS Gothic" panose="020B0609070205080204" pitchFamily="49" charset="-128"/>
                <a:ea typeface="MS Gothic" panose="020B0609070205080204" pitchFamily="49" charset="-128"/>
              </a:rPr>
              <a:t>本人の尊厳を大事にして、できることを生かしながらお手伝いする。</a:t>
            </a:r>
            <a:endParaRPr kumimoji="1" lang="ja-JP" altLang="en-US" sz="5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84600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33418A0-3A19-16DA-2AC4-3447B3EE8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25</a:t>
            </a:fld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AD1AE11-7C62-CADE-CF10-86676664EA7B}"/>
              </a:ext>
            </a:extLst>
          </p:cNvPr>
          <p:cNvGrpSpPr/>
          <p:nvPr/>
        </p:nvGrpSpPr>
        <p:grpSpPr>
          <a:xfrm>
            <a:off x="590886" y="454074"/>
            <a:ext cx="11010229" cy="5949851"/>
            <a:chOff x="720000" y="360000"/>
            <a:chExt cx="11010229" cy="5949851"/>
          </a:xfrm>
        </p:grpSpPr>
        <p:sp>
          <p:nvSpPr>
            <p:cNvPr id="4" name="テキスト ボックス 1">
              <a:extLst>
                <a:ext uri="{FF2B5EF4-FFF2-40B4-BE49-F238E27FC236}">
                  <a16:creationId xmlns:a16="http://schemas.microsoft.com/office/drawing/2014/main" id="{CEBD004C-2A39-554A-A986-EB11ABB02D6D}"/>
                </a:ext>
              </a:extLst>
            </p:cNvPr>
            <p:cNvSpPr txBox="1"/>
            <p:nvPr/>
          </p:nvSpPr>
          <p:spPr>
            <a:xfrm>
              <a:off x="720000" y="360000"/>
              <a:ext cx="10800000" cy="523220"/>
            </a:xfrm>
            <a:prstGeom prst="rect">
              <a:avLst/>
            </a:prstGeom>
            <a:noFill/>
            <a:effectLst/>
          </p:spPr>
          <p:txBody>
            <a:bodyPr wrap="square" rtlCol="0" anchor="t" anchorCtr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2800">
                  <a:solidFill>
                    <a:srgbClr val="2DB7B1"/>
                  </a:solidFill>
                  <a:latin typeface="MS Gothic" panose="020B0609070205080204" pitchFamily="49" charset="-128"/>
                  <a:ea typeface="MS Gothic" panose="020B0609070205080204" pitchFamily="49" charset="-128"/>
                </a:rPr>
                <a:t>●</a:t>
              </a:r>
              <a:r>
                <a:rPr lang="ja-JP" altLang="en-US" sz="2800">
                  <a:latin typeface="MS Gothic" panose="020B0609070205080204" pitchFamily="49" charset="-128"/>
                  <a:ea typeface="MS Gothic" panose="020B0609070205080204" pitchFamily="49" charset="-128"/>
                </a:rPr>
                <a:t>認知症サポーター</a:t>
              </a:r>
              <a:endParaRPr kumimoji="1" lang="ja-JP" altLang="en-US" sz="280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  <p:sp>
          <p:nvSpPr>
            <p:cNvPr id="8" name="テキスト ボックス 4">
              <a:extLst>
                <a:ext uri="{FF2B5EF4-FFF2-40B4-BE49-F238E27FC236}">
                  <a16:creationId xmlns:a16="http://schemas.microsoft.com/office/drawing/2014/main" id="{BB76A84F-D7EF-9E49-8ED1-2090745A33C8}"/>
                </a:ext>
              </a:extLst>
            </p:cNvPr>
            <p:cNvSpPr txBox="1"/>
            <p:nvPr/>
          </p:nvSpPr>
          <p:spPr>
            <a:xfrm>
              <a:off x="720000" y="1080000"/>
              <a:ext cx="10752646" cy="4431983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 lIns="0" tIns="0" rIns="0" bIns="0" rtlCol="0" anchor="t" anchorCtr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4800">
                  <a:latin typeface="MS Gothic" panose="020B0609070205080204" pitchFamily="49" charset="-128"/>
                  <a:ea typeface="MS Gothic" panose="020B0609070205080204" pitchFamily="49" charset="-128"/>
                </a:rPr>
                <a:t>認知症に関する正しい</a:t>
              </a:r>
              <a:endParaRPr lang="en-US" altLang="ja-JP" sz="480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  <a:p>
              <a:r>
                <a:rPr lang="ja-JP" altLang="en-US" sz="4800">
                  <a:latin typeface="MS Gothic" panose="020B0609070205080204" pitchFamily="49" charset="-128"/>
                  <a:ea typeface="MS Gothic" panose="020B0609070205080204" pitchFamily="49" charset="-128"/>
                </a:rPr>
                <a:t>知識と理解を持ち、</a:t>
              </a:r>
              <a:endParaRPr lang="en-US" altLang="ja-JP" sz="480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  <a:p>
              <a:r>
                <a:rPr lang="ja-JP" altLang="en-US" sz="4800">
                  <a:latin typeface="MS Gothic" panose="020B0609070205080204" pitchFamily="49" charset="-128"/>
                  <a:ea typeface="MS Gothic" panose="020B0609070205080204" pitchFamily="49" charset="-128"/>
                </a:rPr>
                <a:t>認知症の人や家族に対して</a:t>
              </a:r>
              <a:endParaRPr lang="en-US" altLang="ja-JP" sz="480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  <a:p>
              <a:r>
                <a:rPr lang="ja-JP" altLang="en-US" sz="4800">
                  <a:latin typeface="MS Gothic" panose="020B0609070205080204" pitchFamily="49" charset="-128"/>
                  <a:ea typeface="MS Gothic" panose="020B0609070205080204" pitchFamily="49" charset="-128"/>
                </a:rPr>
                <a:t>できる範囲で手助けを</a:t>
              </a:r>
              <a:endParaRPr lang="en-US" altLang="ja-JP" sz="480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  <a:p>
              <a:r>
                <a:rPr lang="ja-JP" altLang="en-US" sz="4800">
                  <a:latin typeface="MS Gothic" panose="020B0609070205080204" pitchFamily="49" charset="-128"/>
                  <a:ea typeface="MS Gothic" panose="020B0609070205080204" pitchFamily="49" charset="-128"/>
                </a:rPr>
                <a:t>する人のことを、</a:t>
              </a:r>
              <a:endParaRPr lang="en-US" altLang="ja-JP" sz="480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  <a:p>
              <a:r>
                <a:rPr lang="ja-JP" altLang="en-US" sz="4800">
                  <a:solidFill>
                    <a:srgbClr val="0070C0"/>
                  </a:solidFill>
                  <a:latin typeface="MS Gothic" panose="020B0609070205080204" pitchFamily="49" charset="-128"/>
                  <a:ea typeface="MS Gothic" panose="020B0609070205080204" pitchFamily="49" charset="-128"/>
                </a:rPr>
                <a:t>認知症サポーター</a:t>
              </a:r>
              <a:r>
                <a:rPr lang="ja-JP" altLang="en-US" sz="4800">
                  <a:latin typeface="MS Gothic" panose="020B0609070205080204" pitchFamily="49" charset="-128"/>
                  <a:ea typeface="MS Gothic" panose="020B0609070205080204" pitchFamily="49" charset="-128"/>
                </a:rPr>
                <a:t>という。</a:t>
              </a:r>
              <a:endParaRPr kumimoji="1" lang="ja-JP" altLang="en-US" sz="480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071584D7-EBBC-CF45-9E22-F85F095FFE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3118" y="4298170"/>
              <a:ext cx="1907111" cy="2011681"/>
            </a:xfrm>
            <a:prstGeom prst="rect">
              <a:avLst/>
            </a:prstGeom>
          </p:spPr>
        </p:pic>
        <p:sp>
          <p:nvSpPr>
            <p:cNvPr id="10" name="テキスト ボックス 6">
              <a:extLst>
                <a:ext uri="{FF2B5EF4-FFF2-40B4-BE49-F238E27FC236}">
                  <a16:creationId xmlns:a16="http://schemas.microsoft.com/office/drawing/2014/main" id="{6A78BAD5-5541-4645-B37C-B72E35051B9F}"/>
                </a:ext>
              </a:extLst>
            </p:cNvPr>
            <p:cNvSpPr txBox="1"/>
            <p:nvPr/>
          </p:nvSpPr>
          <p:spPr>
            <a:xfrm>
              <a:off x="8167370" y="3030179"/>
              <a:ext cx="3176779" cy="923330"/>
            </a:xfrm>
            <a:prstGeom prst="rect">
              <a:avLst/>
            </a:prstGeom>
            <a:noFill/>
            <a:effectLst/>
          </p:spPr>
          <p:txBody>
            <a:bodyPr wrap="square" lIns="90000" rtlCol="0" anchor="t" anchorCtr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dirty="0">
                  <a:solidFill>
                    <a:schemeClr val="accent5"/>
                  </a:solidFill>
                  <a:latin typeface="MS Gothic" panose="020B0609070205080204" pitchFamily="49" charset="-128"/>
                  <a:ea typeface="MS Gothic" panose="020B0609070205080204" pitchFamily="49" charset="-128"/>
                </a:rPr>
                <a:t>▲</a:t>
              </a:r>
              <a:r>
                <a:rPr lang="ja-JP" altLang="en-US" dirty="0">
                  <a:latin typeface="MS Gothic" panose="020B0609070205080204" pitchFamily="49" charset="-128"/>
                  <a:ea typeface="MS Gothic" panose="020B0609070205080204" pitchFamily="49" charset="-128"/>
                </a:rPr>
                <a:t>養成講座を修了すると、</a:t>
              </a:r>
              <a:endParaRPr lang="en-US" altLang="ja-JP" dirty="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  <a:p>
              <a:pPr indent="-540000"/>
              <a:r>
                <a:rPr lang="ja-JP" altLang="en-US" dirty="0">
                  <a:latin typeface="MS Gothic" panose="020B0609070205080204" pitchFamily="49" charset="-128"/>
                  <a:ea typeface="MS Gothic" panose="020B0609070205080204" pitchFamily="49" charset="-128"/>
                </a:rPr>
                <a:t>　オレンジリングを配付する</a:t>
              </a:r>
              <a:endParaRPr lang="en-US" altLang="ja-JP" dirty="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  <a:p>
              <a:pPr indent="-540000"/>
              <a:r>
                <a:rPr lang="ja-JP" altLang="en-US" dirty="0">
                  <a:latin typeface="MS Gothic" panose="020B0609070205080204" pitchFamily="49" charset="-128"/>
                  <a:ea typeface="MS Gothic" panose="020B0609070205080204" pitchFamily="49" charset="-128"/>
                </a:rPr>
                <a:t>　自治体などもある</a:t>
              </a:r>
              <a:endParaRPr kumimoji="1" lang="ja-JP" altLang="en-US" dirty="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  <p:pic>
          <p:nvPicPr>
            <p:cNvPr id="11" name="図 10" descr="図形&#10;&#10;自動的に生成された説明">
              <a:extLst>
                <a:ext uri="{FF2B5EF4-FFF2-40B4-BE49-F238E27FC236}">
                  <a16:creationId xmlns:a16="http://schemas.microsoft.com/office/drawing/2014/main" id="{E715F746-8399-E145-8746-F25ACDFA8F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71411" y="883220"/>
              <a:ext cx="3308567" cy="2081351"/>
            </a:xfrm>
            <a:prstGeom prst="rect">
              <a:avLst/>
            </a:prstGeom>
          </p:spPr>
        </p:pic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21B1ADED-FB1D-FC48-9C89-4C7B4E61068E}"/>
                </a:ext>
              </a:extLst>
            </p:cNvPr>
            <p:cNvGrpSpPr/>
            <p:nvPr/>
          </p:nvGrpSpPr>
          <p:grpSpPr>
            <a:xfrm>
              <a:off x="7904480" y="4298170"/>
              <a:ext cx="2346960" cy="966030"/>
              <a:chOff x="4924688" y="2951920"/>
              <a:chExt cx="2346960" cy="966030"/>
            </a:xfrm>
          </p:grpSpPr>
          <p:pic>
            <p:nvPicPr>
              <p:cNvPr id="13" name="図 12">
                <a:extLst>
                  <a:ext uri="{FF2B5EF4-FFF2-40B4-BE49-F238E27FC236}">
                    <a16:creationId xmlns:a16="http://schemas.microsoft.com/office/drawing/2014/main" id="{318718F2-FE97-B240-A2BB-89ACECE389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24688" y="2951920"/>
                <a:ext cx="2346960" cy="966030"/>
              </a:xfrm>
              <a:prstGeom prst="rect">
                <a:avLst/>
              </a:prstGeom>
            </p:spPr>
          </p:pic>
          <p:sp>
            <p:nvSpPr>
              <p:cNvPr id="14" name="テキスト ボックス 11">
                <a:extLst>
                  <a:ext uri="{FF2B5EF4-FFF2-40B4-BE49-F238E27FC236}">
                    <a16:creationId xmlns:a16="http://schemas.microsoft.com/office/drawing/2014/main" id="{AC895751-CDE4-AF45-A098-371D09C7C9F6}"/>
                  </a:ext>
                </a:extLst>
              </p:cNvPr>
              <p:cNvSpPr txBox="1"/>
              <p:nvPr/>
            </p:nvSpPr>
            <p:spPr>
              <a:xfrm>
                <a:off x="5031951" y="3063048"/>
                <a:ext cx="1772337" cy="707886"/>
              </a:xfrm>
              <a:prstGeom prst="rect">
                <a:avLst/>
              </a:prstGeom>
              <a:noFill/>
              <a:effectLst/>
            </p:spPr>
            <p:txBody>
              <a:bodyPr wrap="square" rtlCol="0" anchor="t" anchorCtr="0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ja-JP" altLang="en-US" sz="2000" dirty="0">
                    <a:latin typeface="MS Gothic" panose="020B0609070205080204" pitchFamily="49" charset="-128"/>
                    <a:ea typeface="MS Gothic" panose="020B0609070205080204" pitchFamily="49" charset="-128"/>
                  </a:rPr>
                  <a:t>誰でも参加</a:t>
                </a:r>
                <a:endParaRPr lang="en-US" altLang="ja-JP" sz="2000" dirty="0">
                  <a:latin typeface="MS Gothic" panose="020B0609070205080204" pitchFamily="49" charset="-128"/>
                  <a:ea typeface="MS Gothic" panose="020B0609070205080204" pitchFamily="49" charset="-128"/>
                </a:endParaRPr>
              </a:p>
              <a:p>
                <a:r>
                  <a:rPr lang="ja-JP" altLang="en-US" sz="2000" dirty="0">
                    <a:latin typeface="MS Gothic" panose="020B0609070205080204" pitchFamily="49" charset="-128"/>
                    <a:ea typeface="MS Gothic" panose="020B0609070205080204" pitchFamily="49" charset="-128"/>
                  </a:rPr>
                  <a:t>できるんだね。</a:t>
                </a:r>
                <a:endParaRPr kumimoji="1" lang="ja-JP" altLang="en-US" sz="2000" dirty="0">
                  <a:latin typeface="MS Gothic" panose="020B0609070205080204" pitchFamily="49" charset="-128"/>
                  <a:ea typeface="MS Gothic" panose="020B0609070205080204" pitchFamily="49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870505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7A2AAB4-27BE-1ABE-C3DC-6B4BC66B4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26</a:t>
            </a:fld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C1A2C9C-6F11-8D42-FF0F-95A98CEB9AB3}"/>
              </a:ext>
            </a:extLst>
          </p:cNvPr>
          <p:cNvGrpSpPr/>
          <p:nvPr/>
        </p:nvGrpSpPr>
        <p:grpSpPr>
          <a:xfrm>
            <a:off x="685120" y="328249"/>
            <a:ext cx="10821760" cy="5983787"/>
            <a:chOff x="720000" y="360000"/>
            <a:chExt cx="10821760" cy="5983787"/>
          </a:xfrm>
        </p:grpSpPr>
        <p:sp>
          <p:nvSpPr>
            <p:cNvPr id="4" name="テキスト ボックス 1">
              <a:extLst>
                <a:ext uri="{FF2B5EF4-FFF2-40B4-BE49-F238E27FC236}">
                  <a16:creationId xmlns:a16="http://schemas.microsoft.com/office/drawing/2014/main" id="{FEB88B2A-CF62-9B41-976A-774CBAC4F5CE}"/>
                </a:ext>
              </a:extLst>
            </p:cNvPr>
            <p:cNvSpPr txBox="1"/>
            <p:nvPr/>
          </p:nvSpPr>
          <p:spPr>
            <a:xfrm>
              <a:off x="720000" y="360000"/>
              <a:ext cx="10800000" cy="523220"/>
            </a:xfrm>
            <a:prstGeom prst="rect">
              <a:avLst/>
            </a:prstGeom>
            <a:noFill/>
            <a:effectLst/>
          </p:spPr>
          <p:txBody>
            <a:bodyPr wrap="square" rtlCol="0" anchor="t" anchorCtr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sz="2800">
                  <a:latin typeface="MS Gothic" panose="020B0609070205080204" pitchFamily="49" charset="-128"/>
                  <a:ea typeface="MS Gothic" panose="020B0609070205080204" pitchFamily="49" charset="-128"/>
                </a:rPr>
                <a:t>【</a:t>
              </a:r>
              <a:r>
                <a:rPr lang="ja-JP" altLang="en-US" sz="2800">
                  <a:latin typeface="MS Gothic" panose="020B0609070205080204" pitchFamily="49" charset="-128"/>
                  <a:ea typeface="MS Gothic" panose="020B0609070205080204" pitchFamily="49" charset="-128"/>
                </a:rPr>
                <a:t>認知症サポーター　活動の例</a:t>
              </a:r>
              <a:r>
                <a:rPr lang="en-US" altLang="ja-JP" sz="2800">
                  <a:latin typeface="MS Gothic" panose="020B0609070205080204" pitchFamily="49" charset="-128"/>
                  <a:ea typeface="MS Gothic" panose="020B0609070205080204" pitchFamily="49" charset="-128"/>
                </a:rPr>
                <a:t>】</a:t>
              </a:r>
              <a:endParaRPr kumimoji="1" lang="ja-JP" altLang="en-US" sz="280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  <p:sp>
          <p:nvSpPr>
            <p:cNvPr id="5" name="テキスト ボックス 2">
              <a:extLst>
                <a:ext uri="{FF2B5EF4-FFF2-40B4-BE49-F238E27FC236}">
                  <a16:creationId xmlns:a16="http://schemas.microsoft.com/office/drawing/2014/main" id="{D94AD0F5-50F1-4C4A-9064-C058A908C38A}"/>
                </a:ext>
              </a:extLst>
            </p:cNvPr>
            <p:cNvSpPr txBox="1">
              <a:spLocks/>
            </p:cNvSpPr>
            <p:nvPr/>
          </p:nvSpPr>
          <p:spPr>
            <a:xfrm>
              <a:off x="1080000" y="1260000"/>
              <a:ext cx="4680000" cy="2160000"/>
            </a:xfrm>
            <a:prstGeom prst="roundRect">
              <a:avLst/>
            </a:prstGeom>
            <a:gradFill flip="none" rotWithShape="1">
              <a:gsLst>
                <a:gs pos="0">
                  <a:srgbClr val="EFBFB8"/>
                </a:gs>
                <a:gs pos="100000">
                  <a:srgbClr val="FFDCDC"/>
                </a:gs>
              </a:gsLst>
              <a:lin ang="13500000" scaled="1"/>
              <a:tileRect/>
            </a:gradFill>
            <a:ln w="25400" cap="flat">
              <a:solidFill>
                <a:srgbClr val="E5A08D"/>
              </a:solidFill>
              <a:round/>
            </a:ln>
          </p:spPr>
          <p:txBody>
            <a:bodyPr wrap="square" rtlCol="0" anchor="ctr" anchorCtr="1">
              <a:no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ja-JP" altLang="en-US" sz="4000">
                  <a:latin typeface="MS Gothic" panose="020B0609070205080204" pitchFamily="49" charset="-128"/>
                  <a:ea typeface="MS Gothic" panose="020B0609070205080204" pitchFamily="49" charset="-128"/>
                </a:rPr>
                <a:t>認知症カフェの開催、運営の手伝い</a:t>
              </a:r>
              <a:endParaRPr kumimoji="1" lang="ja-JP" altLang="en-US" sz="400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  <p:sp>
          <p:nvSpPr>
            <p:cNvPr id="6" name="テキスト ボックス 3">
              <a:extLst>
                <a:ext uri="{FF2B5EF4-FFF2-40B4-BE49-F238E27FC236}">
                  <a16:creationId xmlns:a16="http://schemas.microsoft.com/office/drawing/2014/main" id="{FE994BDA-2108-174D-8A25-EABEDEB9BD6D}"/>
                </a:ext>
              </a:extLst>
            </p:cNvPr>
            <p:cNvSpPr txBox="1">
              <a:spLocks/>
            </p:cNvSpPr>
            <p:nvPr/>
          </p:nvSpPr>
          <p:spPr>
            <a:xfrm>
              <a:off x="1080000" y="3796780"/>
              <a:ext cx="4680000" cy="2160000"/>
            </a:xfrm>
            <a:prstGeom prst="roundRect">
              <a:avLst/>
            </a:prstGeom>
            <a:gradFill flip="none" rotWithShape="1">
              <a:gsLst>
                <a:gs pos="0">
                  <a:srgbClr val="AFD1B2"/>
                </a:gs>
                <a:gs pos="100000">
                  <a:srgbClr val="E3EFE1"/>
                </a:gs>
              </a:gsLst>
              <a:lin ang="13500000" scaled="1"/>
              <a:tileRect/>
            </a:gradFill>
            <a:ln w="25400" cap="flat">
              <a:solidFill>
                <a:srgbClr val="A0CAA8"/>
              </a:solidFill>
              <a:round/>
            </a:ln>
          </p:spPr>
          <p:txBody>
            <a:bodyPr wrap="square" rtlCol="0" anchor="ctr" anchorCtr="1">
              <a:no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ja-JP" altLang="en-US" sz="4000">
                  <a:latin typeface="MS Gothic" panose="020B0609070205080204" pitchFamily="49" charset="-128"/>
                  <a:ea typeface="MS Gothic" panose="020B0609070205080204" pitchFamily="49" charset="-128"/>
                </a:rPr>
                <a:t>ゴミ出し支援</a:t>
              </a:r>
              <a:endParaRPr kumimoji="1" lang="ja-JP" altLang="en-US" sz="400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  <p:sp>
          <p:nvSpPr>
            <p:cNvPr id="7" name="テキスト ボックス 4">
              <a:extLst>
                <a:ext uri="{FF2B5EF4-FFF2-40B4-BE49-F238E27FC236}">
                  <a16:creationId xmlns:a16="http://schemas.microsoft.com/office/drawing/2014/main" id="{DCCA2A19-538A-8046-B977-F6AC91F8421E}"/>
                </a:ext>
              </a:extLst>
            </p:cNvPr>
            <p:cNvSpPr txBox="1">
              <a:spLocks/>
            </p:cNvSpPr>
            <p:nvPr/>
          </p:nvSpPr>
          <p:spPr>
            <a:xfrm>
              <a:off x="6432002" y="1260000"/>
              <a:ext cx="4680000" cy="2160000"/>
            </a:xfrm>
            <a:prstGeom prst="roundRect">
              <a:avLst/>
            </a:prstGeom>
            <a:gradFill flip="none" rotWithShape="1">
              <a:gsLst>
                <a:gs pos="0">
                  <a:srgbClr val="F0C99F"/>
                </a:gs>
                <a:gs pos="100000">
                  <a:srgbClr val="FAE3D1"/>
                </a:gs>
              </a:gsLst>
              <a:lin ang="13500000" scaled="1"/>
              <a:tileRect/>
            </a:gradFill>
            <a:ln w="25400" cap="flat">
              <a:solidFill>
                <a:srgbClr val="E9B27F"/>
              </a:solidFill>
              <a:round/>
            </a:ln>
          </p:spPr>
          <p:txBody>
            <a:bodyPr wrap="square" rtlCol="0" anchor="ctr" anchorCtr="1">
              <a:no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ja-JP" altLang="en-US" sz="4000">
                  <a:latin typeface="MS Gothic" panose="020B0609070205080204" pitchFamily="49" charset="-128"/>
                  <a:ea typeface="MS Gothic" panose="020B0609070205080204" pitchFamily="49" charset="-128"/>
                </a:rPr>
                <a:t>声かけ、見守り</a:t>
              </a:r>
              <a:endParaRPr kumimoji="1" lang="ja-JP" altLang="en-US" sz="400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180383A0-99BA-BD4B-BD39-2526DCE44E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63895" y="3847580"/>
              <a:ext cx="1977865" cy="2496207"/>
            </a:xfrm>
            <a:prstGeom prst="rect">
              <a:avLst/>
            </a:prstGeom>
          </p:spPr>
        </p:pic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5751F4E2-E1C7-A148-8A23-70451BADAD4F}"/>
                </a:ext>
              </a:extLst>
            </p:cNvPr>
            <p:cNvGrpSpPr/>
            <p:nvPr/>
          </p:nvGrpSpPr>
          <p:grpSpPr>
            <a:xfrm>
              <a:off x="6680200" y="4117340"/>
              <a:ext cx="3200400" cy="1244600"/>
              <a:chOff x="4495800" y="2806700"/>
              <a:chExt cx="3200400" cy="1244600"/>
            </a:xfrm>
          </p:grpSpPr>
          <p:pic>
            <p:nvPicPr>
              <p:cNvPr id="13" name="図 12">
                <a:extLst>
                  <a:ext uri="{FF2B5EF4-FFF2-40B4-BE49-F238E27FC236}">
                    <a16:creationId xmlns:a16="http://schemas.microsoft.com/office/drawing/2014/main" id="{0FA01DFE-88B4-7348-AC24-E9CA375041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95800" y="2806700"/>
                <a:ext cx="3200400" cy="1244600"/>
              </a:xfrm>
              <a:prstGeom prst="rect">
                <a:avLst/>
              </a:prstGeom>
            </p:spPr>
          </p:pic>
          <p:sp>
            <p:nvSpPr>
              <p:cNvPr id="20" name="テキスト ボックス 15">
                <a:extLst>
                  <a:ext uri="{FF2B5EF4-FFF2-40B4-BE49-F238E27FC236}">
                    <a16:creationId xmlns:a16="http://schemas.microsoft.com/office/drawing/2014/main" id="{B28176B5-0BEB-684C-AAA1-AAC57EC62646}"/>
                  </a:ext>
                </a:extLst>
              </p:cNvPr>
              <p:cNvSpPr txBox="1"/>
              <p:nvPr/>
            </p:nvSpPr>
            <p:spPr>
              <a:xfrm>
                <a:off x="4596377" y="2926223"/>
                <a:ext cx="2517352" cy="1015663"/>
              </a:xfrm>
              <a:prstGeom prst="rect">
                <a:avLst/>
              </a:prstGeom>
              <a:noFill/>
              <a:effectLst/>
            </p:spPr>
            <p:txBody>
              <a:bodyPr wrap="square" rtlCol="0" anchor="t" anchorCtr="0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ja-JP" altLang="en-US" sz="2000">
                    <a:latin typeface="MS Gothic" panose="020B0609070205080204" pitchFamily="49" charset="-128"/>
                    <a:ea typeface="MS Gothic" panose="020B0609070205080204" pitchFamily="49" charset="-128"/>
                  </a:rPr>
                  <a:t>近くの地域で、どんな活動があるか調べてみよう。</a:t>
                </a:r>
                <a:endParaRPr kumimoji="1" lang="ja-JP" altLang="en-US" sz="2000">
                  <a:latin typeface="MS Gothic" panose="020B0609070205080204" pitchFamily="49" charset="-128"/>
                  <a:ea typeface="MS Gothic" panose="020B0609070205080204" pitchFamily="49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08160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98C798F-67F8-E3F0-6008-5FD540417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27</a:t>
            </a:fld>
            <a:endParaRPr kumimoji="1" lang="ja-JP" altLang="en-US"/>
          </a:p>
        </p:txBody>
      </p:sp>
      <p:sp>
        <p:nvSpPr>
          <p:cNvPr id="5" name="テキスト ボックス 1">
            <a:extLst>
              <a:ext uri="{FF2B5EF4-FFF2-40B4-BE49-F238E27FC236}">
                <a16:creationId xmlns:a16="http://schemas.microsoft.com/office/drawing/2014/main" id="{5CF03069-595A-2E4F-B5DB-FE04F5E0B8BE}"/>
              </a:ext>
            </a:extLst>
          </p:cNvPr>
          <p:cNvSpPr txBox="1"/>
          <p:nvPr/>
        </p:nvSpPr>
        <p:spPr>
          <a:xfrm>
            <a:off x="696000" y="557617"/>
            <a:ext cx="10800000" cy="523220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800">
                <a:solidFill>
                  <a:srgbClr val="2DB7B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認知症カフェ</a:t>
            </a:r>
            <a:endParaRPr kumimoji="1" lang="ja-JP" altLang="en-US" sz="28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6" name="テキスト ボックス 2">
            <a:extLst>
              <a:ext uri="{FF2B5EF4-FFF2-40B4-BE49-F238E27FC236}">
                <a16:creationId xmlns:a16="http://schemas.microsoft.com/office/drawing/2014/main" id="{BEF24F5C-6170-6F40-AABA-FC97F69BDB48}"/>
              </a:ext>
            </a:extLst>
          </p:cNvPr>
          <p:cNvSpPr txBox="1"/>
          <p:nvPr/>
        </p:nvSpPr>
        <p:spPr>
          <a:xfrm>
            <a:off x="696000" y="1277617"/>
            <a:ext cx="10752646" cy="457048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ja-JP" altLang="en-US" sz="5400">
                <a:solidFill>
                  <a:srgbClr val="0070C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認知症カフェ</a:t>
            </a:r>
          </a:p>
          <a:p>
            <a:r>
              <a:rPr lang="ja-JP" altLang="en-US" sz="5400">
                <a:latin typeface="MS Gothic" panose="020B0609070205080204" pitchFamily="49" charset="-128"/>
                <a:ea typeface="MS Gothic" panose="020B0609070205080204" pitchFamily="49" charset="-128"/>
              </a:rPr>
              <a:t>認知症の人やその家族が、専門家や地域の人々と交流し、情報を共有できる場として、全国各地で開催されている。</a:t>
            </a:r>
            <a:endParaRPr kumimoji="1" lang="ja-JP" altLang="en-US" sz="54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8397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AED448C-0BC5-E128-BD5F-EA88E9B20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28</a:t>
            </a:fld>
            <a:endParaRPr kumimoji="1" lang="ja-JP" altLang="en-US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5E64EE96-73BB-F0A8-1E21-66A0BCF384BA}"/>
              </a:ext>
            </a:extLst>
          </p:cNvPr>
          <p:cNvGrpSpPr/>
          <p:nvPr/>
        </p:nvGrpSpPr>
        <p:grpSpPr>
          <a:xfrm>
            <a:off x="719677" y="738120"/>
            <a:ext cx="10752646" cy="5381759"/>
            <a:chOff x="720000" y="497889"/>
            <a:chExt cx="10752646" cy="5381759"/>
          </a:xfrm>
        </p:grpSpPr>
        <p:sp>
          <p:nvSpPr>
            <p:cNvPr id="10" name="テキスト ボックス 2">
              <a:extLst>
                <a:ext uri="{FF2B5EF4-FFF2-40B4-BE49-F238E27FC236}">
                  <a16:creationId xmlns:a16="http://schemas.microsoft.com/office/drawing/2014/main" id="{8816FCDE-22BE-444F-BB92-54E3572F1796}"/>
                </a:ext>
              </a:extLst>
            </p:cNvPr>
            <p:cNvSpPr txBox="1"/>
            <p:nvPr/>
          </p:nvSpPr>
          <p:spPr>
            <a:xfrm>
              <a:off x="720000" y="4402320"/>
              <a:ext cx="10752646" cy="1477328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 lIns="0" tIns="0" rIns="0" bIns="0" rtlCol="0" anchor="t" anchorCtr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4800">
                  <a:latin typeface="MS Gothic" panose="020B0609070205080204" pitchFamily="49" charset="-128"/>
                  <a:ea typeface="MS Gothic" panose="020B0609070205080204" pitchFamily="49" charset="-128"/>
                </a:rPr>
                <a:t>認知症の人と家族、地域住民、介護や福祉の専門家などが参加できる。</a:t>
              </a:r>
              <a:endParaRPr kumimoji="1" lang="ja-JP" altLang="en-US" sz="480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  <p:pic>
          <p:nvPicPr>
            <p:cNvPr id="15" name="図 14" descr="部屋の中にいる人たち&#10;&#10;自動的に生成された説明">
              <a:extLst>
                <a:ext uri="{FF2B5EF4-FFF2-40B4-BE49-F238E27FC236}">
                  <a16:creationId xmlns:a16="http://schemas.microsoft.com/office/drawing/2014/main" id="{5B2D8713-DC01-F14F-94E8-9B077406D6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8607" y="497889"/>
              <a:ext cx="5765823" cy="3652402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947E749C-5816-0243-A6AE-AAC94229A4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21527" y="2074026"/>
              <a:ext cx="1942724" cy="2076265"/>
            </a:xfrm>
            <a:prstGeom prst="rect">
              <a:avLst/>
            </a:prstGeom>
          </p:spPr>
        </p:pic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id="{2727EB2A-172D-0443-AAF3-835CEE31F9CB}"/>
                </a:ext>
              </a:extLst>
            </p:cNvPr>
            <p:cNvGrpSpPr/>
            <p:nvPr/>
          </p:nvGrpSpPr>
          <p:grpSpPr>
            <a:xfrm>
              <a:off x="7103482" y="2153820"/>
              <a:ext cx="2703830" cy="977900"/>
              <a:chOff x="4895850" y="2940050"/>
              <a:chExt cx="2703830" cy="977900"/>
            </a:xfrm>
          </p:grpSpPr>
          <p:pic>
            <p:nvPicPr>
              <p:cNvPr id="25" name="図 24">
                <a:extLst>
                  <a:ext uri="{FF2B5EF4-FFF2-40B4-BE49-F238E27FC236}">
                    <a16:creationId xmlns:a16="http://schemas.microsoft.com/office/drawing/2014/main" id="{AB98B09E-E250-0F46-8F7F-50E5D99FAA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95850" y="2940050"/>
                <a:ext cx="2703830" cy="977900"/>
              </a:xfrm>
              <a:prstGeom prst="rect">
                <a:avLst/>
              </a:prstGeom>
            </p:spPr>
          </p:pic>
          <p:sp>
            <p:nvSpPr>
              <p:cNvPr id="26" name="テキスト ボックス 8">
                <a:extLst>
                  <a:ext uri="{FF2B5EF4-FFF2-40B4-BE49-F238E27FC236}">
                    <a16:creationId xmlns:a16="http://schemas.microsoft.com/office/drawing/2014/main" id="{F1D1F5FF-ACBE-464A-9D80-E9CC3FFD072B}"/>
                  </a:ext>
                </a:extLst>
              </p:cNvPr>
              <p:cNvSpPr txBox="1"/>
              <p:nvPr/>
            </p:nvSpPr>
            <p:spPr>
              <a:xfrm>
                <a:off x="5011631" y="3052888"/>
                <a:ext cx="2075938" cy="707886"/>
              </a:xfrm>
              <a:prstGeom prst="rect">
                <a:avLst/>
              </a:prstGeom>
              <a:noFill/>
              <a:effectLst/>
            </p:spPr>
            <p:txBody>
              <a:bodyPr wrap="square" rtlCol="0" anchor="t" anchorCtr="0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ja-JP" altLang="en-US" sz="2000">
                    <a:latin typeface="MS Gothic" panose="020B0609070205080204" pitchFamily="49" charset="-128"/>
                    <a:ea typeface="MS Gothic" panose="020B0609070205080204" pitchFamily="49" charset="-128"/>
                  </a:rPr>
                  <a:t>みんな楽しそうだね！</a:t>
                </a:r>
                <a:endParaRPr kumimoji="1" lang="ja-JP" altLang="en-US" sz="2000">
                  <a:latin typeface="MS Gothic" panose="020B0609070205080204" pitchFamily="49" charset="-128"/>
                  <a:ea typeface="MS Gothic" panose="020B0609070205080204" pitchFamily="49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1869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74BF30D-7131-AD53-9097-89521620E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2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511CC79-00F0-8F52-232A-E0077E68B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79" y="390007"/>
            <a:ext cx="3248478" cy="122889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5A0FA12-A80A-D3C4-3571-94BD94F49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634" y="2411899"/>
            <a:ext cx="3410427" cy="128605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A323CB5-0AB1-CF0D-7093-BB9BE3A8A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192" y="4446046"/>
            <a:ext cx="3248477" cy="1183028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BE125BF-217A-A9C8-A69E-8215ADD41386}"/>
              </a:ext>
            </a:extLst>
          </p:cNvPr>
          <p:cNvSpPr txBox="1"/>
          <p:nvPr/>
        </p:nvSpPr>
        <p:spPr>
          <a:xfrm>
            <a:off x="4036668" y="650512"/>
            <a:ext cx="8013817" cy="707886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pPr algn="ctr"/>
            <a:r>
              <a:rPr lang="ja-JP" altLang="en-US" sz="4000" dirty="0">
                <a:latin typeface="MS Gothic" panose="020B0609070205080204" pitchFamily="49" charset="-128"/>
                <a:ea typeface="MS Gothic" panose="020B0609070205080204" pitchFamily="49" charset="-128"/>
              </a:rPr>
              <a:t>高齢期の心身の変化に気づこう。</a:t>
            </a:r>
            <a:endParaRPr kumimoji="1" lang="ja-JP" altLang="en-US" sz="40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F9DB575-3B7B-DF78-DD05-3233F33B5D81}"/>
              </a:ext>
            </a:extLst>
          </p:cNvPr>
          <p:cNvSpPr txBox="1"/>
          <p:nvPr/>
        </p:nvSpPr>
        <p:spPr>
          <a:xfrm>
            <a:off x="4207060" y="2393206"/>
            <a:ext cx="7843425" cy="1323439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r>
              <a:rPr lang="ja-JP" altLang="en-US" sz="4000" dirty="0">
                <a:latin typeface="MS Gothic" panose="020B0609070205080204" pitchFamily="49" charset="-128"/>
                <a:ea typeface="MS Gothic" panose="020B0609070205080204" pitchFamily="49" charset="-128"/>
              </a:rPr>
              <a:t>高齢期の健康や認知症を正しく理解しよう。</a:t>
            </a:r>
            <a:endParaRPr kumimoji="1" lang="ja-JP" altLang="en-US" sz="40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FF081D7-5846-0AFB-6B76-D6BC0568755B}"/>
              </a:ext>
            </a:extLst>
          </p:cNvPr>
          <p:cNvSpPr txBox="1"/>
          <p:nvPr/>
        </p:nvSpPr>
        <p:spPr>
          <a:xfrm>
            <a:off x="4207059" y="4375840"/>
            <a:ext cx="7843425" cy="1323439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r>
              <a:rPr lang="ja-JP" altLang="en-US" sz="4000" dirty="0">
                <a:latin typeface="MS Gothic" panose="020B0609070205080204" pitchFamily="49" charset="-128"/>
                <a:ea typeface="MS Gothic" panose="020B0609070205080204" pitchFamily="49" charset="-128"/>
              </a:rPr>
              <a:t>高齢期の生活や生きがいについて</a:t>
            </a:r>
          </a:p>
          <a:p>
            <a:r>
              <a:rPr lang="ja-JP" altLang="en-US" sz="4000" dirty="0">
                <a:latin typeface="MS Gothic" panose="020B0609070205080204" pitchFamily="49" charset="-128"/>
                <a:ea typeface="MS Gothic" panose="020B0609070205080204" pitchFamily="49" charset="-128"/>
              </a:rPr>
              <a:t>考えられるようになろう。</a:t>
            </a:r>
            <a:endParaRPr kumimoji="1" lang="ja-JP" altLang="en-US" sz="40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4752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6941A89-BD54-2F6F-460B-98F1C1E0A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29</a:t>
            </a:fld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4122BBF-2038-5B34-A445-E996BB9603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530" r="32913" b="4365"/>
          <a:stretch>
            <a:fillRect/>
          </a:stretch>
        </p:blipFill>
        <p:spPr>
          <a:xfrm>
            <a:off x="893340" y="1340093"/>
            <a:ext cx="10646379" cy="4877827"/>
          </a:xfrm>
          <a:prstGeom prst="rect">
            <a:avLst/>
          </a:prstGeom>
        </p:spPr>
      </p:pic>
      <p:sp>
        <p:nvSpPr>
          <p:cNvPr id="5" name="テキスト ボックス 1">
            <a:extLst>
              <a:ext uri="{FF2B5EF4-FFF2-40B4-BE49-F238E27FC236}">
                <a16:creationId xmlns:a16="http://schemas.microsoft.com/office/drawing/2014/main" id="{97ED3886-EADE-61C3-6E6A-C727142CC712}"/>
              </a:ext>
            </a:extLst>
          </p:cNvPr>
          <p:cNvSpPr txBox="1"/>
          <p:nvPr/>
        </p:nvSpPr>
        <p:spPr>
          <a:xfrm>
            <a:off x="443519" y="283318"/>
            <a:ext cx="10800000" cy="523220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800">
                <a:solidFill>
                  <a:srgbClr val="2DB7B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介護される人の気持ちを考えてみよう</a:t>
            </a:r>
            <a:endParaRPr kumimoji="1" lang="ja-JP" altLang="en-US" sz="28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6" name="テキスト ボックス 2">
            <a:extLst>
              <a:ext uri="{FF2B5EF4-FFF2-40B4-BE49-F238E27FC236}">
                <a16:creationId xmlns:a16="http://schemas.microsoft.com/office/drawing/2014/main" id="{14393CB7-AE76-CE2E-DB10-FCF24A2E2680}"/>
              </a:ext>
            </a:extLst>
          </p:cNvPr>
          <p:cNvSpPr txBox="1"/>
          <p:nvPr/>
        </p:nvSpPr>
        <p:spPr>
          <a:xfrm>
            <a:off x="1218515" y="950563"/>
            <a:ext cx="8850770" cy="38953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ja-JP" altLang="en-US" sz="2000">
                <a:latin typeface="MS Gothic" panose="020B0609070205080204" pitchFamily="49" charset="-128"/>
                <a:ea typeface="MS Gothic" panose="020B0609070205080204" pitchFamily="49" charset="-128"/>
              </a:rPr>
              <a:t>下のシナリオで、ロールプレイをして、</a:t>
            </a:r>
            <a:r>
              <a:rPr kumimoji="1" lang="en-US" altLang="ja-JP" sz="2000" dirty="0">
                <a:latin typeface="MS Gothic" panose="020B0609070205080204" pitchFamily="49" charset="-128"/>
                <a:ea typeface="MS Gothic" panose="020B0609070205080204" pitchFamily="49" charset="-128"/>
              </a:rPr>
              <a:t>①〜③</a:t>
            </a:r>
            <a:r>
              <a:rPr kumimoji="1" lang="ja-JP" altLang="en-US" sz="2000">
                <a:latin typeface="MS Gothic" panose="020B0609070205080204" pitchFamily="49" charset="-128"/>
                <a:ea typeface="MS Gothic" panose="020B0609070205080204" pitchFamily="49" charset="-128"/>
              </a:rPr>
              <a:t>の問いに取り組んでみよう。</a:t>
            </a:r>
          </a:p>
        </p:txBody>
      </p:sp>
    </p:spTree>
    <p:extLst>
      <p:ext uri="{BB962C8B-B14F-4D97-AF65-F5344CB8AC3E}">
        <p14:creationId xmlns:p14="http://schemas.microsoft.com/office/powerpoint/2010/main" val="5394252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4F5C2-54A8-0DE4-4C95-CEFE9B116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11B497F-4084-17A5-6505-5696AA8DD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30</a:t>
            </a:fld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3230C79-6E13-37D6-971F-8E5BBF87A8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8207" t="32624" r="2601" b="3166"/>
          <a:stretch>
            <a:fillRect/>
          </a:stretch>
        </p:blipFill>
        <p:spPr>
          <a:xfrm>
            <a:off x="3107652" y="231648"/>
            <a:ext cx="6207036" cy="598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850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7C374AD-1774-29FB-02D3-210DEFE4B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31</a:t>
            </a:fld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8B902CD6-6EF7-BEBB-D20F-6A194DF6B44E}"/>
              </a:ext>
            </a:extLst>
          </p:cNvPr>
          <p:cNvGrpSpPr/>
          <p:nvPr/>
        </p:nvGrpSpPr>
        <p:grpSpPr>
          <a:xfrm>
            <a:off x="564593" y="363764"/>
            <a:ext cx="10801030" cy="774700"/>
            <a:chOff x="640568" y="4389567"/>
            <a:chExt cx="10801030" cy="774700"/>
          </a:xfrm>
        </p:grpSpPr>
        <p:sp>
          <p:nvSpPr>
            <p:cNvPr id="9" name="フローチャート: 論理積ゲート 8">
              <a:extLst>
                <a:ext uri="{FF2B5EF4-FFF2-40B4-BE49-F238E27FC236}">
                  <a16:creationId xmlns:a16="http://schemas.microsoft.com/office/drawing/2014/main" id="{A0B92691-05EF-B7EA-6F71-F0DBDA56E4D8}"/>
                </a:ext>
              </a:extLst>
            </p:cNvPr>
            <p:cNvSpPr/>
            <p:nvPr/>
          </p:nvSpPr>
          <p:spPr>
            <a:xfrm rot="10800000">
              <a:off x="640568" y="4389567"/>
              <a:ext cx="781072" cy="774700"/>
            </a:xfrm>
            <a:prstGeom prst="flowChartDelay">
              <a:avLst/>
            </a:prstGeom>
            <a:solidFill>
              <a:srgbClr val="93D1D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dirty="0">
                <a:solidFill>
                  <a:srgbClr val="93D1D3"/>
                </a:solidFill>
              </a:endParaRPr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682FD796-4597-2526-7856-B67417B1D2C5}"/>
                </a:ext>
              </a:extLst>
            </p:cNvPr>
            <p:cNvSpPr/>
            <p:nvPr/>
          </p:nvSpPr>
          <p:spPr>
            <a:xfrm>
              <a:off x="1421640" y="4389569"/>
              <a:ext cx="9238885" cy="774000"/>
            </a:xfrm>
            <a:prstGeom prst="rect">
              <a:avLst/>
            </a:prstGeom>
            <a:solidFill>
              <a:srgbClr val="2DB7B1">
                <a:alpha val="2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dirty="0">
                <a:highlight>
                  <a:srgbClr val="F19DB8"/>
                </a:highlight>
              </a:endParaRPr>
            </a:p>
          </p:txBody>
        </p:sp>
        <p:sp>
          <p:nvSpPr>
            <p:cNvPr id="11" name="フローチャート: 論理積ゲート 10">
              <a:extLst>
                <a:ext uri="{FF2B5EF4-FFF2-40B4-BE49-F238E27FC236}">
                  <a16:creationId xmlns:a16="http://schemas.microsoft.com/office/drawing/2014/main" id="{C36E5A14-709F-90E1-05CE-B6A58697F952}"/>
                </a:ext>
              </a:extLst>
            </p:cNvPr>
            <p:cNvSpPr/>
            <p:nvPr/>
          </p:nvSpPr>
          <p:spPr>
            <a:xfrm rot="10800000" flipH="1">
              <a:off x="10660526" y="4389567"/>
              <a:ext cx="781072" cy="774700"/>
            </a:xfrm>
            <a:prstGeom prst="flowChartDelay">
              <a:avLst/>
            </a:prstGeom>
            <a:solidFill>
              <a:srgbClr val="2DB7B1">
                <a:alpha val="2995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dirty="0">
                <a:solidFill>
                  <a:srgbClr val="93D1D3"/>
                </a:solidFill>
              </a:endParaRPr>
            </a:p>
          </p:txBody>
        </p:sp>
      </p:grpSp>
      <p:sp>
        <p:nvSpPr>
          <p:cNvPr id="12" name="テキスト ボックス 12">
            <a:extLst>
              <a:ext uri="{FF2B5EF4-FFF2-40B4-BE49-F238E27FC236}">
                <a16:creationId xmlns:a16="http://schemas.microsoft.com/office/drawing/2014/main" id="{E979AFE2-7F87-170E-E337-A95D6A7A8B6A}"/>
              </a:ext>
            </a:extLst>
          </p:cNvPr>
          <p:cNvSpPr txBox="1"/>
          <p:nvPr/>
        </p:nvSpPr>
        <p:spPr>
          <a:xfrm>
            <a:off x="717518" y="380830"/>
            <a:ext cx="781073" cy="67710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400" dirty="0">
                <a:latin typeface="MS Gothic" panose="020B0609070205080204" pitchFamily="49" charset="-128"/>
                <a:ea typeface="MS Gothic" panose="020B0609070205080204" pitchFamily="49" charset="-128"/>
              </a:rPr>
              <a:t>４</a:t>
            </a:r>
            <a:endParaRPr kumimoji="1" lang="ja-JP" altLang="en-US" sz="4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3" name="テキスト ボックス 13">
            <a:extLst>
              <a:ext uri="{FF2B5EF4-FFF2-40B4-BE49-F238E27FC236}">
                <a16:creationId xmlns:a16="http://schemas.microsoft.com/office/drawing/2014/main" id="{A60BFCF7-C777-2877-216F-8E0CABCBAA45}"/>
              </a:ext>
            </a:extLst>
          </p:cNvPr>
          <p:cNvSpPr txBox="1"/>
          <p:nvPr/>
        </p:nvSpPr>
        <p:spPr>
          <a:xfrm>
            <a:off x="1653119" y="381383"/>
            <a:ext cx="8599622" cy="67710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400" dirty="0">
                <a:latin typeface="MS Gothic" panose="020B0609070205080204" pitchFamily="49" charset="-128"/>
                <a:ea typeface="MS Gothic" panose="020B0609070205080204" pitchFamily="49" charset="-128"/>
              </a:rPr>
              <a:t>高齢者の生活</a:t>
            </a:r>
            <a:endParaRPr kumimoji="1" lang="ja-JP" altLang="en-US" sz="4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4" name="テキスト ボックス 10">
            <a:extLst>
              <a:ext uri="{FF2B5EF4-FFF2-40B4-BE49-F238E27FC236}">
                <a16:creationId xmlns:a16="http://schemas.microsoft.com/office/drawing/2014/main" id="{ED779662-F98D-B06E-4AD5-B7C74653E590}"/>
              </a:ext>
            </a:extLst>
          </p:cNvPr>
          <p:cNvSpPr txBox="1"/>
          <p:nvPr/>
        </p:nvSpPr>
        <p:spPr>
          <a:xfrm>
            <a:off x="1653119" y="2431465"/>
            <a:ext cx="9674326" cy="166199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5400">
                <a:latin typeface="MS Gothic" panose="020B0609070205080204" pitchFamily="49" charset="-128"/>
                <a:ea typeface="MS Gothic" panose="020B0609070205080204" pitchFamily="49" charset="-128"/>
              </a:rPr>
              <a:t>老後の楽しみって</a:t>
            </a:r>
            <a:endParaRPr lang="en-US" altLang="ja-JP" sz="5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lang="ja-JP" altLang="en-US" sz="5400">
                <a:latin typeface="MS Gothic" panose="020B0609070205080204" pitchFamily="49" charset="-128"/>
                <a:ea typeface="MS Gothic" panose="020B0609070205080204" pitchFamily="49" charset="-128"/>
              </a:rPr>
              <a:t>何だと思いますか？</a:t>
            </a:r>
            <a:endParaRPr kumimoji="1" lang="ja-JP" altLang="en-US" sz="54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244711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1C944-A10B-2A3B-3ECC-A3EC56251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3BB6428-0ED3-6A4F-2670-E7DF5339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32</a:t>
            </a:fld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EB474714-B4B2-6EB9-4F77-FD58120C4BA9}"/>
              </a:ext>
            </a:extLst>
          </p:cNvPr>
          <p:cNvGrpSpPr/>
          <p:nvPr/>
        </p:nvGrpSpPr>
        <p:grpSpPr>
          <a:xfrm>
            <a:off x="564593" y="363764"/>
            <a:ext cx="10801030" cy="774700"/>
            <a:chOff x="640568" y="4389567"/>
            <a:chExt cx="10801030" cy="774700"/>
          </a:xfrm>
        </p:grpSpPr>
        <p:sp>
          <p:nvSpPr>
            <p:cNvPr id="9" name="フローチャート: 論理積ゲート 8">
              <a:extLst>
                <a:ext uri="{FF2B5EF4-FFF2-40B4-BE49-F238E27FC236}">
                  <a16:creationId xmlns:a16="http://schemas.microsoft.com/office/drawing/2014/main" id="{C6A1B292-EF9F-58A2-9A92-CAD5B9B8A5BA}"/>
                </a:ext>
              </a:extLst>
            </p:cNvPr>
            <p:cNvSpPr/>
            <p:nvPr/>
          </p:nvSpPr>
          <p:spPr>
            <a:xfrm rot="10800000">
              <a:off x="640568" y="4389567"/>
              <a:ext cx="781072" cy="774700"/>
            </a:xfrm>
            <a:prstGeom prst="flowChartDelay">
              <a:avLst/>
            </a:prstGeom>
            <a:solidFill>
              <a:srgbClr val="93D1D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dirty="0">
                <a:solidFill>
                  <a:srgbClr val="93D1D3"/>
                </a:solidFill>
              </a:endParaRPr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39354C6E-D085-F644-4F56-761F51469A4D}"/>
                </a:ext>
              </a:extLst>
            </p:cNvPr>
            <p:cNvSpPr/>
            <p:nvPr/>
          </p:nvSpPr>
          <p:spPr>
            <a:xfrm>
              <a:off x="1421640" y="4389569"/>
              <a:ext cx="9238885" cy="774000"/>
            </a:xfrm>
            <a:prstGeom prst="rect">
              <a:avLst/>
            </a:prstGeom>
            <a:solidFill>
              <a:srgbClr val="2DB7B1">
                <a:alpha val="2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dirty="0">
                <a:highlight>
                  <a:srgbClr val="F19DB8"/>
                </a:highlight>
              </a:endParaRPr>
            </a:p>
          </p:txBody>
        </p:sp>
        <p:sp>
          <p:nvSpPr>
            <p:cNvPr id="11" name="フローチャート: 論理積ゲート 10">
              <a:extLst>
                <a:ext uri="{FF2B5EF4-FFF2-40B4-BE49-F238E27FC236}">
                  <a16:creationId xmlns:a16="http://schemas.microsoft.com/office/drawing/2014/main" id="{AD239BCA-39FB-370D-EF2F-9202B16DC9CB}"/>
                </a:ext>
              </a:extLst>
            </p:cNvPr>
            <p:cNvSpPr/>
            <p:nvPr/>
          </p:nvSpPr>
          <p:spPr>
            <a:xfrm rot="10800000" flipH="1">
              <a:off x="10660526" y="4389567"/>
              <a:ext cx="781072" cy="774700"/>
            </a:xfrm>
            <a:prstGeom prst="flowChartDelay">
              <a:avLst/>
            </a:prstGeom>
            <a:solidFill>
              <a:srgbClr val="2DB7B1">
                <a:alpha val="2995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dirty="0">
                <a:solidFill>
                  <a:srgbClr val="93D1D3"/>
                </a:solidFill>
              </a:endParaRPr>
            </a:p>
          </p:txBody>
        </p:sp>
      </p:grpSp>
      <p:sp>
        <p:nvSpPr>
          <p:cNvPr id="12" name="テキスト ボックス 12">
            <a:extLst>
              <a:ext uri="{FF2B5EF4-FFF2-40B4-BE49-F238E27FC236}">
                <a16:creationId xmlns:a16="http://schemas.microsoft.com/office/drawing/2014/main" id="{4782EEBA-B2B7-426F-153A-492246586E8D}"/>
              </a:ext>
            </a:extLst>
          </p:cNvPr>
          <p:cNvSpPr txBox="1"/>
          <p:nvPr/>
        </p:nvSpPr>
        <p:spPr>
          <a:xfrm>
            <a:off x="717518" y="380830"/>
            <a:ext cx="781073" cy="67710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400" dirty="0">
                <a:latin typeface="MS Gothic" panose="020B0609070205080204" pitchFamily="49" charset="-128"/>
                <a:ea typeface="MS Gothic" panose="020B0609070205080204" pitchFamily="49" charset="-128"/>
              </a:rPr>
              <a:t>４</a:t>
            </a:r>
            <a:endParaRPr kumimoji="1" lang="ja-JP" altLang="en-US" sz="4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3" name="テキスト ボックス 13">
            <a:extLst>
              <a:ext uri="{FF2B5EF4-FFF2-40B4-BE49-F238E27FC236}">
                <a16:creationId xmlns:a16="http://schemas.microsoft.com/office/drawing/2014/main" id="{D7BCBCE1-E6B6-DB6C-AC79-6CEE9FFBF860}"/>
              </a:ext>
            </a:extLst>
          </p:cNvPr>
          <p:cNvSpPr txBox="1"/>
          <p:nvPr/>
        </p:nvSpPr>
        <p:spPr>
          <a:xfrm>
            <a:off x="1653119" y="381383"/>
            <a:ext cx="8599622" cy="67710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400" dirty="0">
                <a:latin typeface="MS Gothic" panose="020B0609070205080204" pitchFamily="49" charset="-128"/>
                <a:ea typeface="MS Gothic" panose="020B0609070205080204" pitchFamily="49" charset="-128"/>
              </a:rPr>
              <a:t>高齢者の生活</a:t>
            </a:r>
            <a:endParaRPr kumimoji="1" lang="ja-JP" altLang="en-US" sz="4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645562FF-919E-2640-AE95-4E74407F9943}"/>
              </a:ext>
            </a:extLst>
          </p:cNvPr>
          <p:cNvGrpSpPr/>
          <p:nvPr/>
        </p:nvGrpSpPr>
        <p:grpSpPr>
          <a:xfrm>
            <a:off x="717518" y="1449215"/>
            <a:ext cx="10800001" cy="3185667"/>
            <a:chOff x="720000" y="1620000"/>
            <a:chExt cx="10800001" cy="3185667"/>
          </a:xfrm>
        </p:grpSpPr>
        <p:sp>
          <p:nvSpPr>
            <p:cNvPr id="15" name="テキスト ボックス 1">
              <a:extLst>
                <a:ext uri="{FF2B5EF4-FFF2-40B4-BE49-F238E27FC236}">
                  <a16:creationId xmlns:a16="http://schemas.microsoft.com/office/drawing/2014/main" id="{CCD57203-1577-17D3-2D86-7AD060458EE1}"/>
                </a:ext>
              </a:extLst>
            </p:cNvPr>
            <p:cNvSpPr txBox="1"/>
            <p:nvPr/>
          </p:nvSpPr>
          <p:spPr>
            <a:xfrm>
              <a:off x="720001" y="1620000"/>
              <a:ext cx="10800000" cy="553998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 lIns="0" tIns="0" rIns="0" bIns="0" rtlCol="0" anchor="t" anchorCtr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3600" b="1">
                  <a:latin typeface="MS Gothic" panose="020B0609070205080204" pitchFamily="49" charset="-128"/>
                  <a:ea typeface="MS Gothic" panose="020B0609070205080204" pitchFamily="49" charset="-128"/>
                </a:rPr>
                <a:t>（</a:t>
              </a:r>
              <a:r>
                <a:rPr lang="en-US" altLang="ja-JP" sz="3600" b="1" dirty="0">
                  <a:latin typeface="MS Gothic" panose="020B0609070205080204" pitchFamily="49" charset="-128"/>
                  <a:ea typeface="MS Gothic" panose="020B0609070205080204" pitchFamily="49" charset="-128"/>
                </a:rPr>
                <a:t>1</a:t>
              </a:r>
              <a:r>
                <a:rPr lang="ja-JP" altLang="en-US" sz="3600" b="1">
                  <a:latin typeface="MS Gothic" panose="020B0609070205080204" pitchFamily="49" charset="-128"/>
                  <a:ea typeface="MS Gothic" panose="020B0609070205080204" pitchFamily="49" charset="-128"/>
                </a:rPr>
                <a:t>）生きがい・社会参加</a:t>
              </a:r>
              <a:endParaRPr kumimoji="1" lang="ja-JP" altLang="en-US" sz="3600" b="1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  <p:sp>
          <p:nvSpPr>
            <p:cNvPr id="16" name="テキスト ボックス 4">
              <a:extLst>
                <a:ext uri="{FF2B5EF4-FFF2-40B4-BE49-F238E27FC236}">
                  <a16:creationId xmlns:a16="http://schemas.microsoft.com/office/drawing/2014/main" id="{B0CCE291-3704-F950-461B-4DC504CCA42B}"/>
                </a:ext>
              </a:extLst>
            </p:cNvPr>
            <p:cNvSpPr txBox="1"/>
            <p:nvPr/>
          </p:nvSpPr>
          <p:spPr>
            <a:xfrm>
              <a:off x="720000" y="2381837"/>
              <a:ext cx="10752646" cy="1523494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 lIns="0" tIns="0" rIns="0" bIns="0" rtlCol="0" anchor="t" anchorCtr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ja-JP" altLang="en-US" sz="4500">
                  <a:latin typeface="MS Gothic" panose="020B0609070205080204" pitchFamily="49" charset="-128"/>
                  <a:ea typeface="MS Gothic" panose="020B0609070205080204" pitchFamily="49" charset="-128"/>
                </a:rPr>
                <a:t>定年退職・子どもの独立・配偶者の他界</a:t>
              </a:r>
            </a:p>
            <a:p>
              <a:pPr algn="ctr"/>
              <a:r>
                <a:rPr lang="ja-JP" altLang="en-US" sz="5400">
                  <a:latin typeface="MS Gothic" panose="020B0609070205080204" pitchFamily="49" charset="-128"/>
                  <a:ea typeface="MS Gothic" panose="020B0609070205080204" pitchFamily="49" charset="-128"/>
                </a:rPr>
                <a:t>喪失感</a:t>
              </a:r>
              <a:endParaRPr kumimoji="1" lang="ja-JP" altLang="en-US" sz="540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  <p:sp>
          <p:nvSpPr>
            <p:cNvPr id="18" name="テキスト ボックス 9">
              <a:extLst>
                <a:ext uri="{FF2B5EF4-FFF2-40B4-BE49-F238E27FC236}">
                  <a16:creationId xmlns:a16="http://schemas.microsoft.com/office/drawing/2014/main" id="{8304E69A-14A6-5CAF-E77E-316E4BCA1F06}"/>
                </a:ext>
              </a:extLst>
            </p:cNvPr>
            <p:cNvSpPr txBox="1"/>
            <p:nvPr/>
          </p:nvSpPr>
          <p:spPr>
            <a:xfrm>
              <a:off x="928870" y="4113170"/>
              <a:ext cx="6741930" cy="692497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 lIns="0" tIns="0" rIns="0" bIns="0" rtlCol="0" anchor="t" anchorCtr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4500">
                  <a:latin typeface="MS Gothic" panose="020B0609070205080204" pitchFamily="49" charset="-128"/>
                  <a:ea typeface="MS Gothic" panose="020B0609070205080204" pitchFamily="49" charset="-128"/>
                </a:rPr>
                <a:t>高齢期で大事なもの</a:t>
              </a:r>
              <a:endParaRPr kumimoji="1" lang="ja-JP" altLang="en-US" sz="450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  <p:sp>
          <p:nvSpPr>
            <p:cNvPr id="19" name="右矢印 10">
              <a:extLst>
                <a:ext uri="{FF2B5EF4-FFF2-40B4-BE49-F238E27FC236}">
                  <a16:creationId xmlns:a16="http://schemas.microsoft.com/office/drawing/2014/main" id="{7576F809-8C43-825A-625A-2EF5C136A56E}"/>
                </a:ext>
              </a:extLst>
            </p:cNvPr>
            <p:cNvSpPr/>
            <p:nvPr/>
          </p:nvSpPr>
          <p:spPr>
            <a:xfrm>
              <a:off x="4063415" y="3292622"/>
              <a:ext cx="809297" cy="546538"/>
            </a:xfrm>
            <a:prstGeom prst="rightArrow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solidFill>
                  <a:schemeClr val="accent5"/>
                </a:solidFill>
              </a:endParaRPr>
            </a:p>
          </p:txBody>
        </p:sp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B3821D53-D9AD-92BC-22B4-10E417D682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72712" y="3856836"/>
              <a:ext cx="2493288" cy="256334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D2B663F-115E-CC50-02A6-F6AC693AB059}"/>
              </a:ext>
            </a:extLst>
          </p:cNvPr>
          <p:cNvSpPr txBox="1"/>
          <p:nvPr/>
        </p:nvSpPr>
        <p:spPr>
          <a:xfrm>
            <a:off x="3881120" y="4773775"/>
            <a:ext cx="4815840" cy="13849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90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生きがい</a:t>
            </a:r>
            <a:endParaRPr kumimoji="1" lang="ja-JP" altLang="en-US" sz="9000" dirty="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" name="メモ 7">
            <a:extLst>
              <a:ext uri="{FF2B5EF4-FFF2-40B4-BE49-F238E27FC236}">
                <a16:creationId xmlns:a16="http://schemas.microsoft.com/office/drawing/2014/main" id="{F9E5053A-32F8-9389-96DE-A347F42714BA}"/>
              </a:ext>
            </a:extLst>
          </p:cNvPr>
          <p:cNvSpPr/>
          <p:nvPr/>
        </p:nvSpPr>
        <p:spPr>
          <a:xfrm>
            <a:off x="3945389" y="4873460"/>
            <a:ext cx="4815840" cy="1255035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3400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82D6C2F-BD40-1503-0DEB-798DEB7AB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33</a:t>
            </a:fld>
            <a:endParaRPr kumimoji="1" lang="ja-JP" altLang="en-US"/>
          </a:p>
        </p:txBody>
      </p:sp>
      <p:sp>
        <p:nvSpPr>
          <p:cNvPr id="12" name="テキスト ボックス 1">
            <a:extLst>
              <a:ext uri="{FF2B5EF4-FFF2-40B4-BE49-F238E27FC236}">
                <a16:creationId xmlns:a16="http://schemas.microsoft.com/office/drawing/2014/main" id="{225E9B2D-B2FC-6D4A-A59A-EC4E0827BBE8}"/>
              </a:ext>
            </a:extLst>
          </p:cNvPr>
          <p:cNvSpPr txBox="1"/>
          <p:nvPr/>
        </p:nvSpPr>
        <p:spPr>
          <a:xfrm>
            <a:off x="478286" y="369761"/>
            <a:ext cx="10800000" cy="523220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800">
                <a:solidFill>
                  <a:srgbClr val="2DB7B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生きがいを感じている人の割合</a:t>
            </a:r>
            <a:endParaRPr kumimoji="1" lang="ja-JP" altLang="en-US" sz="28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D65E854B-BC0E-702D-E8CE-941E55B93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771" y="1116922"/>
            <a:ext cx="6888458" cy="501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771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433B6B2-140C-02A2-EED3-05C279053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34</a:t>
            </a:fld>
            <a:endParaRPr kumimoji="1" lang="ja-JP" altLang="en-US"/>
          </a:p>
        </p:txBody>
      </p:sp>
      <p:sp>
        <p:nvSpPr>
          <p:cNvPr id="3" name="テキスト ボックス 1">
            <a:extLst>
              <a:ext uri="{FF2B5EF4-FFF2-40B4-BE49-F238E27FC236}">
                <a16:creationId xmlns:a16="http://schemas.microsoft.com/office/drawing/2014/main" id="{69160C08-9DD0-32DF-10C6-714A6796F1FC}"/>
              </a:ext>
            </a:extLst>
          </p:cNvPr>
          <p:cNvSpPr txBox="1"/>
          <p:nvPr/>
        </p:nvSpPr>
        <p:spPr>
          <a:xfrm>
            <a:off x="421334" y="385084"/>
            <a:ext cx="11349332" cy="523220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800">
                <a:solidFill>
                  <a:srgbClr val="2DB7B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▼</a:t>
            </a:r>
            <a:r>
              <a:rPr lang="en-US" altLang="ja-JP" sz="2800" dirty="0">
                <a:solidFill>
                  <a:srgbClr val="2DB7B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高齢期を充実させる生きがいとは？（高齢者インタビュー動画）</a:t>
            </a:r>
            <a:endParaRPr kumimoji="1" lang="ja-JP" altLang="en-US" sz="2800">
              <a:solidFill>
                <a:schemeClr val="tx1">
                  <a:lumMod val="65000"/>
                  <a:lumOff val="35000"/>
                </a:schemeClr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4" name="オンライン メディア 3" descr="高齢期_高齢者インタビュー">
            <a:hlinkClick r:id="" action="ppaction://media"/>
            <a:extLst>
              <a:ext uri="{FF2B5EF4-FFF2-40B4-BE49-F238E27FC236}">
                <a16:creationId xmlns:a16="http://schemas.microsoft.com/office/drawing/2014/main" id="{BF523EE2-FD57-8E65-A2F8-6C5E8B1D425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08010" y="1248156"/>
            <a:ext cx="8237029" cy="464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05366E3-5777-E00D-1FDD-F2F100F7F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35</a:t>
            </a:fld>
            <a:endParaRPr kumimoji="1" lang="ja-JP" altLang="en-US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42FA8474-D4ED-3450-F5D4-5E98DB5CD526}"/>
              </a:ext>
            </a:extLst>
          </p:cNvPr>
          <p:cNvGrpSpPr/>
          <p:nvPr/>
        </p:nvGrpSpPr>
        <p:grpSpPr>
          <a:xfrm>
            <a:off x="603840" y="335546"/>
            <a:ext cx="10984319" cy="5983737"/>
            <a:chOff x="720000" y="360000"/>
            <a:chExt cx="10984319" cy="5983737"/>
          </a:xfrm>
        </p:grpSpPr>
        <p:sp>
          <p:nvSpPr>
            <p:cNvPr id="7" name="テキスト ボックス 1">
              <a:extLst>
                <a:ext uri="{FF2B5EF4-FFF2-40B4-BE49-F238E27FC236}">
                  <a16:creationId xmlns:a16="http://schemas.microsoft.com/office/drawing/2014/main" id="{557B5A9B-9F6E-FD46-BE48-4895AE5DB9EF}"/>
                </a:ext>
              </a:extLst>
            </p:cNvPr>
            <p:cNvSpPr txBox="1"/>
            <p:nvPr/>
          </p:nvSpPr>
          <p:spPr>
            <a:xfrm>
              <a:off x="720000" y="360000"/>
              <a:ext cx="10800000" cy="523220"/>
            </a:xfrm>
            <a:prstGeom prst="rect">
              <a:avLst/>
            </a:prstGeom>
            <a:noFill/>
            <a:effectLst/>
          </p:spPr>
          <p:txBody>
            <a:bodyPr wrap="square" rtlCol="0" anchor="t" anchorCtr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2800">
                  <a:solidFill>
                    <a:srgbClr val="2DB7B1"/>
                  </a:solidFill>
                  <a:latin typeface="MS Gothic" panose="020B0609070205080204" pitchFamily="49" charset="-128"/>
                  <a:ea typeface="MS Gothic" panose="020B0609070205080204" pitchFamily="49" charset="-128"/>
                </a:rPr>
                <a:t>●</a:t>
              </a:r>
              <a:r>
                <a:rPr lang="ja-JP" altLang="en-US" sz="2800">
                  <a:latin typeface="MS Gothic" panose="020B0609070205080204" pitchFamily="49" charset="-128"/>
                  <a:ea typeface="MS Gothic" panose="020B0609070205080204" pitchFamily="49" charset="-128"/>
                </a:rPr>
                <a:t>高齢者が支える社会的な活動の例</a:t>
              </a:r>
              <a:endParaRPr kumimoji="1" lang="ja-JP" altLang="en-US" sz="280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  <p:sp>
          <p:nvSpPr>
            <p:cNvPr id="9" name="テキスト ボックス 2">
              <a:extLst>
                <a:ext uri="{FF2B5EF4-FFF2-40B4-BE49-F238E27FC236}">
                  <a16:creationId xmlns:a16="http://schemas.microsoft.com/office/drawing/2014/main" id="{D85A38A5-E3E0-D048-94C8-8F61256C8307}"/>
                </a:ext>
              </a:extLst>
            </p:cNvPr>
            <p:cNvSpPr txBox="1"/>
            <p:nvPr/>
          </p:nvSpPr>
          <p:spPr>
            <a:xfrm>
              <a:off x="720000" y="4200480"/>
              <a:ext cx="5203280" cy="1815882"/>
            </a:xfrm>
            <a:prstGeom prst="rect">
              <a:avLst/>
            </a:prstGeom>
            <a:noFill/>
            <a:effectLst/>
          </p:spPr>
          <p:txBody>
            <a:bodyPr wrap="square" rtlCol="0" anchor="t" anchorCtr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2800">
                  <a:latin typeface="MS Gothic" panose="020B0609070205080204" pitchFamily="49" charset="-128"/>
                  <a:ea typeface="MS Gothic" panose="020B0609070205080204" pitchFamily="49" charset="-128"/>
                </a:rPr>
                <a:t>高齢者が支える地域のお祭りや交流イベントなど、さまざまな地域文化・生活文化の伝承活動を探し、参加してみよう。</a:t>
              </a:r>
              <a:endParaRPr kumimoji="1" lang="ja-JP" altLang="en-US" sz="280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  <p:pic>
          <p:nvPicPr>
            <p:cNvPr id="14" name="図 13" descr="人, 屋外, スポーツ, 草 が含まれている画像&#10;&#10;自動的に生成された説明">
              <a:extLst>
                <a:ext uri="{FF2B5EF4-FFF2-40B4-BE49-F238E27FC236}">
                  <a16:creationId xmlns:a16="http://schemas.microsoft.com/office/drawing/2014/main" id="{CCBF304C-B712-5E4F-A090-9617BCB21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280" y="1024200"/>
              <a:ext cx="4572000" cy="3035300"/>
            </a:xfrm>
            <a:prstGeom prst="rect">
              <a:avLst/>
            </a:prstGeom>
          </p:spPr>
        </p:pic>
        <p:pic>
          <p:nvPicPr>
            <p:cNvPr id="25" name="図 24" descr="人, 男, 立つ, 探す が含まれている画像&#10;&#10;自動的に生成された説明">
              <a:extLst>
                <a:ext uri="{FF2B5EF4-FFF2-40B4-BE49-F238E27FC236}">
                  <a16:creationId xmlns:a16="http://schemas.microsoft.com/office/drawing/2014/main" id="{3CC20FC8-32C6-9D4C-8524-2790DAC68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76071" y="469223"/>
              <a:ext cx="4172649" cy="2770175"/>
            </a:xfrm>
            <a:prstGeom prst="rect">
              <a:avLst/>
            </a:prstGeom>
          </p:spPr>
        </p:pic>
        <p:pic>
          <p:nvPicPr>
            <p:cNvPr id="26" name="図 25" descr="草の上に立っている男性&#10;&#10;低い精度で自動的に生成された説明">
              <a:extLst>
                <a:ext uri="{FF2B5EF4-FFF2-40B4-BE49-F238E27FC236}">
                  <a16:creationId xmlns:a16="http://schemas.microsoft.com/office/drawing/2014/main" id="{AC4CADB4-8066-4447-8CD1-155AFFA2E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1" y="3618602"/>
              <a:ext cx="3596640" cy="2397760"/>
            </a:xfrm>
            <a:prstGeom prst="rect">
              <a:avLst/>
            </a:prstGeom>
          </p:spPr>
        </p:pic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25BCD431-E1B1-B946-9E20-D5B45AB444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08727" y="4880281"/>
              <a:ext cx="1263273" cy="1463456"/>
            </a:xfrm>
            <a:prstGeom prst="rect">
              <a:avLst/>
            </a:prstGeom>
          </p:spPr>
        </p:pic>
        <p:grpSp>
          <p:nvGrpSpPr>
            <p:cNvPr id="28" name="グループ化 27">
              <a:extLst>
                <a:ext uri="{FF2B5EF4-FFF2-40B4-BE49-F238E27FC236}">
                  <a16:creationId xmlns:a16="http://schemas.microsoft.com/office/drawing/2014/main" id="{6CF08E24-85EF-CC4C-970D-033B3FB5C03F}"/>
                </a:ext>
              </a:extLst>
            </p:cNvPr>
            <p:cNvGrpSpPr/>
            <p:nvPr/>
          </p:nvGrpSpPr>
          <p:grpSpPr>
            <a:xfrm>
              <a:off x="10018388" y="3484466"/>
              <a:ext cx="1685931" cy="1472668"/>
              <a:chOff x="9960132" y="3563685"/>
              <a:chExt cx="1603308" cy="1472668"/>
            </a:xfrm>
          </p:grpSpPr>
          <p:pic>
            <p:nvPicPr>
              <p:cNvPr id="29" name="図 28">
                <a:extLst>
                  <a:ext uri="{FF2B5EF4-FFF2-40B4-BE49-F238E27FC236}">
                    <a16:creationId xmlns:a16="http://schemas.microsoft.com/office/drawing/2014/main" id="{5A51A87B-25BB-8C4C-BEB5-78B502397D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960132" y="3563685"/>
                <a:ext cx="1603308" cy="1472668"/>
              </a:xfrm>
              <a:prstGeom prst="rect">
                <a:avLst/>
              </a:prstGeom>
            </p:spPr>
          </p:pic>
          <p:sp>
            <p:nvSpPr>
              <p:cNvPr id="30" name="テキスト ボックス 14">
                <a:extLst>
                  <a:ext uri="{FF2B5EF4-FFF2-40B4-BE49-F238E27FC236}">
                    <a16:creationId xmlns:a16="http://schemas.microsoft.com/office/drawing/2014/main" id="{953C7A62-1013-3943-ABD0-BC99833A659D}"/>
                  </a:ext>
                </a:extLst>
              </p:cNvPr>
              <p:cNvSpPr txBox="1"/>
              <p:nvPr/>
            </p:nvSpPr>
            <p:spPr>
              <a:xfrm>
                <a:off x="10038043" y="3638828"/>
                <a:ext cx="1525397" cy="1015663"/>
              </a:xfrm>
              <a:prstGeom prst="rect">
                <a:avLst/>
              </a:prstGeom>
              <a:noFill/>
              <a:effectLst/>
            </p:spPr>
            <p:txBody>
              <a:bodyPr wrap="square" rtlCol="0" anchor="t" anchorCtr="0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ja-JP" altLang="en-US" sz="2000">
                    <a:latin typeface="MS Gothic" panose="020B0609070205080204" pitchFamily="49" charset="-128"/>
                    <a:ea typeface="MS Gothic" panose="020B0609070205080204" pitchFamily="49" charset="-128"/>
                  </a:rPr>
                  <a:t>経験豊富なところが頼りになるね。</a:t>
                </a:r>
                <a:endParaRPr kumimoji="1" lang="ja-JP" altLang="en-US" sz="2000">
                  <a:latin typeface="MS Gothic" panose="020B0609070205080204" pitchFamily="49" charset="-128"/>
                  <a:ea typeface="MS Gothic" panose="020B0609070205080204" pitchFamily="49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883555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53D83B1-ACEA-9580-76EF-9E23E9367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36</a:t>
            </a:fld>
            <a:endParaRPr kumimoji="1" lang="ja-JP" altLang="en-US"/>
          </a:p>
        </p:txBody>
      </p:sp>
      <p:sp>
        <p:nvSpPr>
          <p:cNvPr id="10" name="テキスト ボックス 1">
            <a:extLst>
              <a:ext uri="{FF2B5EF4-FFF2-40B4-BE49-F238E27FC236}">
                <a16:creationId xmlns:a16="http://schemas.microsoft.com/office/drawing/2014/main" id="{F8A31035-3723-094A-A78B-A530DA1D9756}"/>
              </a:ext>
            </a:extLst>
          </p:cNvPr>
          <p:cNvSpPr txBox="1"/>
          <p:nvPr/>
        </p:nvSpPr>
        <p:spPr>
          <a:xfrm>
            <a:off x="500208" y="661153"/>
            <a:ext cx="10800000" cy="55399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b="1">
                <a:latin typeface="MS Gothic" panose="020B0609070205080204" pitchFamily="49" charset="-128"/>
                <a:ea typeface="MS Gothic" panose="020B0609070205080204" pitchFamily="49" charset="-128"/>
              </a:rPr>
              <a:t>（</a:t>
            </a:r>
            <a:r>
              <a:rPr lang="en-US" altLang="ja-JP" sz="3600" b="1" dirty="0">
                <a:latin typeface="MS Gothic" panose="020B0609070205080204" pitchFamily="49" charset="-128"/>
                <a:ea typeface="MS Gothic" panose="020B0609070205080204" pitchFamily="49" charset="-128"/>
              </a:rPr>
              <a:t>2</a:t>
            </a:r>
            <a:r>
              <a:rPr lang="ja-JP" altLang="en-US" sz="3600" b="1">
                <a:latin typeface="MS Gothic" panose="020B0609070205080204" pitchFamily="49" charset="-128"/>
                <a:ea typeface="MS Gothic" panose="020B0609070205080204" pitchFamily="49" charset="-128"/>
              </a:rPr>
              <a:t>）高齢者の経済状況</a:t>
            </a:r>
            <a:endParaRPr kumimoji="1" lang="ja-JP" altLang="en-US" sz="3600" b="1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1" name="テキスト ボックス 2">
            <a:extLst>
              <a:ext uri="{FF2B5EF4-FFF2-40B4-BE49-F238E27FC236}">
                <a16:creationId xmlns:a16="http://schemas.microsoft.com/office/drawing/2014/main" id="{90F43D78-1C8B-C845-AF86-7997D26F6FE4}"/>
              </a:ext>
            </a:extLst>
          </p:cNvPr>
          <p:cNvSpPr txBox="1"/>
          <p:nvPr/>
        </p:nvSpPr>
        <p:spPr>
          <a:xfrm>
            <a:off x="500208" y="1395532"/>
            <a:ext cx="10862400" cy="4093428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ja-JP" altLang="en-US" sz="5200" dirty="0">
                <a:solidFill>
                  <a:srgbClr val="2DB7B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①</a:t>
            </a:r>
            <a:r>
              <a:rPr lang="ja-JP" altLang="en-US" sz="5200" dirty="0">
                <a:solidFill>
                  <a:schemeClr val="accent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5200" dirty="0">
                <a:latin typeface="MS Gothic" panose="020B0609070205080204" pitchFamily="49" charset="-128"/>
                <a:ea typeface="MS Gothic" panose="020B0609070205080204" pitchFamily="49" charset="-128"/>
              </a:rPr>
              <a:t>家計年収のすべてが</a:t>
            </a:r>
            <a:r>
              <a:rPr lang="en-US" altLang="ja-JP" sz="5200" dirty="0"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52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年金 </a:t>
            </a:r>
            <a:endParaRPr lang="en-US" altLang="ja-JP" sz="5200" dirty="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52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　 </a:t>
            </a:r>
            <a:r>
              <a:rPr lang="ja-JP" altLang="en-US" sz="5200" dirty="0">
                <a:latin typeface="MS Gothic" panose="020B0609070205080204" pitchFamily="49" charset="-128"/>
                <a:ea typeface="MS Gothic" panose="020B0609070205080204" pitchFamily="49" charset="-128"/>
              </a:rPr>
              <a:t>の世帯 → 約 </a:t>
            </a:r>
            <a:r>
              <a:rPr lang="ja-JP" altLang="en-US" sz="52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４ </a:t>
            </a:r>
            <a:r>
              <a:rPr lang="ja-JP" altLang="en-US" sz="5200" dirty="0">
                <a:latin typeface="MS Gothic" panose="020B0609070205080204" pitchFamily="49" charset="-128"/>
                <a:ea typeface="MS Gothic" panose="020B0609070205080204" pitchFamily="49" charset="-128"/>
              </a:rPr>
              <a:t>分の１</a:t>
            </a:r>
            <a:endParaRPr lang="en-US" altLang="ja-JP" sz="52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endParaRPr lang="en-US" altLang="ja-JP" sz="5200" dirty="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 marL="914400" indent="-914400">
              <a:buFont typeface="+mj-ea"/>
              <a:buAutoNum type="circleNumDbPlain"/>
            </a:pPr>
            <a:endParaRPr kumimoji="1" lang="ja-JP" altLang="en-US" sz="52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2" name="テキスト ボックス 5">
            <a:extLst>
              <a:ext uri="{FF2B5EF4-FFF2-40B4-BE49-F238E27FC236}">
                <a16:creationId xmlns:a16="http://schemas.microsoft.com/office/drawing/2014/main" id="{1470FB42-CEB9-1C45-9973-BE7C847CCD1F}"/>
              </a:ext>
            </a:extLst>
          </p:cNvPr>
          <p:cNvSpPr txBox="1"/>
          <p:nvPr/>
        </p:nvSpPr>
        <p:spPr>
          <a:xfrm>
            <a:off x="500208" y="3983740"/>
            <a:ext cx="10862400" cy="110511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ja-JP" altLang="en-US" sz="5200" dirty="0">
                <a:solidFill>
                  <a:srgbClr val="2DB7B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②</a:t>
            </a:r>
            <a:r>
              <a:rPr lang="en-US" altLang="ja-JP" sz="5200" dirty="0"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5200" dirty="0">
                <a:latin typeface="MS Gothic" panose="020B0609070205080204" pitchFamily="49" charset="-128"/>
                <a:ea typeface="MS Gothic" panose="020B0609070205080204" pitchFamily="49" charset="-128"/>
              </a:rPr>
              <a:t>高齢期に仕事をしたい人も多い</a:t>
            </a:r>
            <a:endParaRPr kumimoji="1" lang="ja-JP" altLang="en-US" sz="52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2" name="メモ 3">
            <a:extLst>
              <a:ext uri="{FF2B5EF4-FFF2-40B4-BE49-F238E27FC236}">
                <a16:creationId xmlns:a16="http://schemas.microsoft.com/office/drawing/2014/main" id="{A7102195-980A-EF62-60CE-34C2A4078CE3}"/>
              </a:ext>
            </a:extLst>
          </p:cNvPr>
          <p:cNvSpPr/>
          <p:nvPr/>
        </p:nvSpPr>
        <p:spPr>
          <a:xfrm>
            <a:off x="7638609" y="1754648"/>
            <a:ext cx="1710088" cy="756000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メモ 3">
            <a:extLst>
              <a:ext uri="{FF2B5EF4-FFF2-40B4-BE49-F238E27FC236}">
                <a16:creationId xmlns:a16="http://schemas.microsoft.com/office/drawing/2014/main" id="{E3085132-D4B6-35EA-F586-FA4321444A8A}"/>
              </a:ext>
            </a:extLst>
          </p:cNvPr>
          <p:cNvSpPr/>
          <p:nvPr/>
        </p:nvSpPr>
        <p:spPr>
          <a:xfrm>
            <a:off x="5663505" y="2892626"/>
            <a:ext cx="1090863" cy="756000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027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3CFF190-323C-813D-2D3E-804C946CF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37</a:t>
            </a:fld>
            <a:endParaRPr kumimoji="1" lang="ja-JP" altLang="en-US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BC7BD0F9-A320-4345-7ABD-0AA7E692CE7F}"/>
              </a:ext>
            </a:extLst>
          </p:cNvPr>
          <p:cNvGrpSpPr/>
          <p:nvPr/>
        </p:nvGrpSpPr>
        <p:grpSpPr>
          <a:xfrm>
            <a:off x="631992" y="336820"/>
            <a:ext cx="10800000" cy="5983192"/>
            <a:chOff x="720000" y="360000"/>
            <a:chExt cx="10800000" cy="5983192"/>
          </a:xfrm>
        </p:grpSpPr>
        <p:sp>
          <p:nvSpPr>
            <p:cNvPr id="10" name="テキスト ボックス 1">
              <a:extLst>
                <a:ext uri="{FF2B5EF4-FFF2-40B4-BE49-F238E27FC236}">
                  <a16:creationId xmlns:a16="http://schemas.microsoft.com/office/drawing/2014/main" id="{4750716D-21E7-0948-9664-E73E7656AD91}"/>
                </a:ext>
              </a:extLst>
            </p:cNvPr>
            <p:cNvSpPr txBox="1"/>
            <p:nvPr/>
          </p:nvSpPr>
          <p:spPr>
            <a:xfrm>
              <a:off x="720000" y="360000"/>
              <a:ext cx="10800000" cy="523220"/>
            </a:xfrm>
            <a:prstGeom prst="rect">
              <a:avLst/>
            </a:prstGeom>
            <a:noFill/>
            <a:effectLst/>
          </p:spPr>
          <p:txBody>
            <a:bodyPr wrap="square" rtlCol="0" anchor="t" anchorCtr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2800" dirty="0">
                  <a:solidFill>
                    <a:srgbClr val="2DB7B1"/>
                  </a:solidFill>
                  <a:latin typeface="MS Gothic" panose="020B0609070205080204" pitchFamily="49" charset="-128"/>
                  <a:ea typeface="MS Gothic" panose="020B0609070205080204" pitchFamily="49" charset="-128"/>
                </a:rPr>
                <a:t>●</a:t>
              </a:r>
              <a:r>
                <a:rPr lang="ja-JP" altLang="en-US" sz="2800" dirty="0">
                  <a:latin typeface="MS Gothic" panose="020B0609070205080204" pitchFamily="49" charset="-128"/>
                  <a:ea typeface="MS Gothic" panose="020B0609070205080204" pitchFamily="49" charset="-128"/>
                </a:rPr>
                <a:t>高齢者世帯の所得と公的年金の割合</a:t>
              </a:r>
              <a:endParaRPr kumimoji="1" lang="ja-JP" altLang="en-US" sz="2800" dirty="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9E150C48-0870-2647-ACA7-B3322B2C4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56158" y="3760386"/>
              <a:ext cx="2031602" cy="2582806"/>
            </a:xfrm>
            <a:prstGeom prst="rect">
              <a:avLst/>
            </a:prstGeom>
          </p:spPr>
        </p:pic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E5D5C92E-CF73-204F-A415-754224BFD2EC}"/>
                </a:ext>
              </a:extLst>
            </p:cNvPr>
            <p:cNvGrpSpPr/>
            <p:nvPr/>
          </p:nvGrpSpPr>
          <p:grpSpPr>
            <a:xfrm>
              <a:off x="9470305" y="2287718"/>
              <a:ext cx="1603308" cy="1472668"/>
              <a:chOff x="9960132" y="3563685"/>
              <a:chExt cx="1603308" cy="1472668"/>
            </a:xfrm>
          </p:grpSpPr>
          <p:pic>
            <p:nvPicPr>
              <p:cNvPr id="14" name="図 13">
                <a:extLst>
                  <a:ext uri="{FF2B5EF4-FFF2-40B4-BE49-F238E27FC236}">
                    <a16:creationId xmlns:a16="http://schemas.microsoft.com/office/drawing/2014/main" id="{92E31864-41B8-4840-AB49-D6108FA352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960132" y="3563685"/>
                <a:ext cx="1603308" cy="1472668"/>
              </a:xfrm>
              <a:prstGeom prst="rect">
                <a:avLst/>
              </a:prstGeom>
            </p:spPr>
          </p:pic>
          <p:sp>
            <p:nvSpPr>
              <p:cNvPr id="15" name="テキスト ボックス 7">
                <a:extLst>
                  <a:ext uri="{FF2B5EF4-FFF2-40B4-BE49-F238E27FC236}">
                    <a16:creationId xmlns:a16="http://schemas.microsoft.com/office/drawing/2014/main" id="{2032FCA5-223A-8B4D-A5C9-D3133DA56382}"/>
                  </a:ext>
                </a:extLst>
              </p:cNvPr>
              <p:cNvSpPr txBox="1"/>
              <p:nvPr/>
            </p:nvSpPr>
            <p:spPr>
              <a:xfrm>
                <a:off x="10038044" y="3638828"/>
                <a:ext cx="1492116" cy="1015663"/>
              </a:xfrm>
              <a:prstGeom prst="rect">
                <a:avLst/>
              </a:prstGeom>
              <a:noFill/>
              <a:effectLst/>
            </p:spPr>
            <p:txBody>
              <a:bodyPr wrap="square" rtlCol="0" anchor="t" anchorCtr="0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ja-JP" altLang="en-US" sz="2000">
                    <a:latin typeface="MS Gothic" panose="020B0609070205080204" pitchFamily="49" charset="-128"/>
                    <a:ea typeface="MS Gothic" panose="020B0609070205080204" pitchFamily="49" charset="-128"/>
                  </a:rPr>
                  <a:t>年金制度がなくなったら大変だね</a:t>
                </a:r>
                <a:endParaRPr kumimoji="1" lang="ja-JP" altLang="en-US" sz="2000">
                  <a:latin typeface="MS Gothic" panose="020B0609070205080204" pitchFamily="49" charset="-128"/>
                  <a:ea typeface="MS Gothic" panose="020B0609070205080204" pitchFamily="49" charset="-128"/>
                </a:endParaRPr>
              </a:p>
            </p:txBody>
          </p:sp>
        </p:grpSp>
      </p:grpSp>
      <p:pic>
        <p:nvPicPr>
          <p:cNvPr id="19" name="図 18">
            <a:extLst>
              <a:ext uri="{FF2B5EF4-FFF2-40B4-BE49-F238E27FC236}">
                <a16:creationId xmlns:a16="http://schemas.microsoft.com/office/drawing/2014/main" id="{89416FED-AB7D-D460-F9EC-F488739166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571"/>
          <a:stretch>
            <a:fillRect/>
          </a:stretch>
        </p:blipFill>
        <p:spPr>
          <a:xfrm>
            <a:off x="1643975" y="1282145"/>
            <a:ext cx="6737309" cy="491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377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16C0AD4-AD36-6AC2-3EA3-66A5B2A28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38</a:t>
            </a:fld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17B8414-9595-C9EA-00EE-4E341F311079}"/>
              </a:ext>
            </a:extLst>
          </p:cNvPr>
          <p:cNvGrpSpPr/>
          <p:nvPr/>
        </p:nvGrpSpPr>
        <p:grpSpPr>
          <a:xfrm>
            <a:off x="617726" y="338598"/>
            <a:ext cx="10956548" cy="5979636"/>
            <a:chOff x="720000" y="360000"/>
            <a:chExt cx="10956548" cy="5979636"/>
          </a:xfrm>
        </p:grpSpPr>
        <p:sp>
          <p:nvSpPr>
            <p:cNvPr id="4" name="テキスト ボックス 2">
              <a:extLst>
                <a:ext uri="{FF2B5EF4-FFF2-40B4-BE49-F238E27FC236}">
                  <a16:creationId xmlns:a16="http://schemas.microsoft.com/office/drawing/2014/main" id="{E4C887D0-844C-BC48-923F-361CA683788A}"/>
                </a:ext>
              </a:extLst>
            </p:cNvPr>
            <p:cNvSpPr txBox="1"/>
            <p:nvPr/>
          </p:nvSpPr>
          <p:spPr>
            <a:xfrm>
              <a:off x="720000" y="360000"/>
              <a:ext cx="10800000" cy="523220"/>
            </a:xfrm>
            <a:prstGeom prst="rect">
              <a:avLst/>
            </a:prstGeom>
            <a:noFill/>
            <a:effectLst/>
          </p:spPr>
          <p:txBody>
            <a:bodyPr wrap="square" rtlCol="0" anchor="t" anchorCtr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2800">
                  <a:solidFill>
                    <a:srgbClr val="2DB7B1"/>
                  </a:solidFill>
                  <a:latin typeface="MS Gothic" panose="020B0609070205080204" pitchFamily="49" charset="-128"/>
                  <a:ea typeface="MS Gothic" panose="020B0609070205080204" pitchFamily="49" charset="-128"/>
                </a:rPr>
                <a:t>●</a:t>
              </a:r>
              <a:r>
                <a:rPr lang="ja-JP" altLang="en-US" sz="2800">
                  <a:latin typeface="MS Gothic" panose="020B0609070205080204" pitchFamily="49" charset="-128"/>
                  <a:ea typeface="MS Gothic" panose="020B0609070205080204" pitchFamily="49" charset="-128"/>
                </a:rPr>
                <a:t>何歳まで仕事をしたいか</a:t>
              </a:r>
              <a:endParaRPr kumimoji="1" lang="ja-JP" altLang="en-US" sz="280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6D220FC2-2235-4A43-A956-E003C5E4EA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01402" y="4467156"/>
              <a:ext cx="1775146" cy="1872480"/>
            </a:xfrm>
            <a:prstGeom prst="rect">
              <a:avLst/>
            </a:prstGeom>
          </p:spPr>
        </p:pic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5412CD57-B423-9746-AD2D-0A65EFD1D6EA}"/>
                </a:ext>
              </a:extLst>
            </p:cNvPr>
            <p:cNvGrpSpPr/>
            <p:nvPr/>
          </p:nvGrpSpPr>
          <p:grpSpPr>
            <a:xfrm>
              <a:off x="9983957" y="2630523"/>
              <a:ext cx="1610035" cy="1836633"/>
              <a:chOff x="7950525" y="97831"/>
              <a:chExt cx="1610035" cy="1836633"/>
            </a:xfrm>
          </p:grpSpPr>
          <p:pic>
            <p:nvPicPr>
              <p:cNvPr id="8" name="図 7">
                <a:extLst>
                  <a:ext uri="{FF2B5EF4-FFF2-40B4-BE49-F238E27FC236}">
                    <a16:creationId xmlns:a16="http://schemas.microsoft.com/office/drawing/2014/main" id="{57E0BC22-875F-DD44-B64B-8E13AB8D5A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50525" y="97831"/>
                <a:ext cx="1610035" cy="1836633"/>
              </a:xfrm>
              <a:prstGeom prst="rect">
                <a:avLst/>
              </a:prstGeom>
            </p:spPr>
          </p:pic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5FA6891A-8F82-3444-8250-A3CDFE0349E6}"/>
                  </a:ext>
                </a:extLst>
              </p:cNvPr>
              <p:cNvSpPr txBox="1"/>
              <p:nvPr/>
            </p:nvSpPr>
            <p:spPr>
              <a:xfrm>
                <a:off x="8007484" y="201180"/>
                <a:ext cx="1492116" cy="1323439"/>
              </a:xfrm>
              <a:prstGeom prst="rect">
                <a:avLst/>
              </a:prstGeom>
              <a:noFill/>
              <a:effectLst/>
            </p:spPr>
            <p:txBody>
              <a:bodyPr wrap="square" rtlCol="0" anchor="t" anchorCtr="0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ja-JP" altLang="en-US" sz="2000">
                    <a:latin typeface="MS Gothic" panose="020B0609070205080204" pitchFamily="49" charset="-128"/>
                    <a:ea typeface="MS Gothic" panose="020B0609070205080204" pitchFamily="49" charset="-128"/>
                  </a:rPr>
                  <a:t>元気なうちは働きたい高齢者が多いんだね。</a:t>
                </a:r>
                <a:endParaRPr kumimoji="1" lang="ja-JP" altLang="en-US" sz="2000">
                  <a:latin typeface="MS Gothic" panose="020B0609070205080204" pitchFamily="49" charset="-128"/>
                  <a:ea typeface="MS Gothic" panose="020B0609070205080204" pitchFamily="49" charset="-128"/>
                </a:endParaRPr>
              </a:p>
            </p:txBody>
          </p:sp>
        </p:grpSp>
      </p:grpSp>
      <p:pic>
        <p:nvPicPr>
          <p:cNvPr id="11" name="図 10">
            <a:extLst>
              <a:ext uri="{FF2B5EF4-FFF2-40B4-BE49-F238E27FC236}">
                <a16:creationId xmlns:a16="http://schemas.microsoft.com/office/drawing/2014/main" id="{45168534-0F04-73ED-9946-F15BC8193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396" y="1674427"/>
            <a:ext cx="8278100" cy="339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4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A7E04B4-7BCA-6DAA-9A25-9851DD33B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8AB5F70-95D4-AC1E-1900-03E0D6483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96" y="520640"/>
            <a:ext cx="6739378" cy="430995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CC7F77E-96B0-1BAC-AECB-1311B94A7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074" y="4343367"/>
            <a:ext cx="4940778" cy="181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7602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E8BD533-9748-6614-EAF3-4C12E3E47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39</a:t>
            </a:fld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1429A39-DCCD-7048-B20B-0CAE1250AA75}"/>
              </a:ext>
            </a:extLst>
          </p:cNvPr>
          <p:cNvGrpSpPr/>
          <p:nvPr/>
        </p:nvGrpSpPr>
        <p:grpSpPr>
          <a:xfrm>
            <a:off x="610066" y="540000"/>
            <a:ext cx="10971869" cy="5778000"/>
            <a:chOff x="660399" y="540000"/>
            <a:chExt cx="10971869" cy="5778000"/>
          </a:xfrm>
        </p:grpSpPr>
        <p:sp>
          <p:nvSpPr>
            <p:cNvPr id="4" name="テキスト ボックス 8">
              <a:extLst>
                <a:ext uri="{FF2B5EF4-FFF2-40B4-BE49-F238E27FC236}">
                  <a16:creationId xmlns:a16="http://schemas.microsoft.com/office/drawing/2014/main" id="{FDC38FB3-80E5-B94B-BAD4-AB40E71ECC00}"/>
                </a:ext>
              </a:extLst>
            </p:cNvPr>
            <p:cNvSpPr txBox="1"/>
            <p:nvPr/>
          </p:nvSpPr>
          <p:spPr>
            <a:xfrm>
              <a:off x="720000" y="720000"/>
              <a:ext cx="10752646" cy="830997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 lIns="0" tIns="0" rIns="0" bIns="0" rtlCol="0" anchor="t" anchorCtr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400">
                  <a:latin typeface="MS Gothic" panose="020B0609070205080204" pitchFamily="49" charset="-128"/>
                  <a:ea typeface="MS Gothic" panose="020B0609070205080204" pitchFamily="49" charset="-128"/>
                </a:rPr>
                <a:t>高齢者が働くことで</a:t>
              </a:r>
              <a:endParaRPr kumimoji="1" lang="ja-JP" altLang="en-US" sz="540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  <p:sp>
          <p:nvSpPr>
            <p:cNvPr id="5" name="テキスト ボックス 9">
              <a:extLst>
                <a:ext uri="{FF2B5EF4-FFF2-40B4-BE49-F238E27FC236}">
                  <a16:creationId xmlns:a16="http://schemas.microsoft.com/office/drawing/2014/main" id="{0F50359D-5976-F643-A81F-731F86524169}"/>
                </a:ext>
              </a:extLst>
            </p:cNvPr>
            <p:cNvSpPr txBox="1"/>
            <p:nvPr/>
          </p:nvSpPr>
          <p:spPr>
            <a:xfrm>
              <a:off x="660399" y="2006428"/>
              <a:ext cx="7995385" cy="3323987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 lIns="0" tIns="0" rIns="0" bIns="0" rtlCol="0" anchor="t" anchorCtr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914400" indent="-914400">
                <a:buClr>
                  <a:srgbClr val="2DB7B1"/>
                </a:buClr>
                <a:buFont typeface="+mj-ea"/>
                <a:buAutoNum type="circleNumDbPlain"/>
              </a:pPr>
              <a:r>
                <a:rPr lang="ja-JP" altLang="en-US" sz="5400" dirty="0">
                  <a:solidFill>
                    <a:srgbClr val="FF0000"/>
                  </a:solidFill>
                  <a:latin typeface="MS Gothic" panose="020B0609070205080204" pitchFamily="49" charset="-128"/>
                  <a:ea typeface="MS Gothic" panose="020B0609070205080204" pitchFamily="49" charset="-128"/>
                </a:rPr>
                <a:t>生きがい</a:t>
              </a:r>
              <a:r>
                <a:rPr lang="en-US" altLang="ja-JP" sz="5400" dirty="0">
                  <a:latin typeface="MS Gothic" panose="020B0609070205080204" pitchFamily="49" charset="-128"/>
                  <a:ea typeface="MS Gothic" panose="020B0609070205080204" pitchFamily="49" charset="-128"/>
                </a:rPr>
                <a:t> </a:t>
              </a:r>
              <a:r>
                <a:rPr lang="ja-JP" altLang="en-US" sz="5400" dirty="0">
                  <a:latin typeface="MS Gothic" panose="020B0609070205080204" pitchFamily="49" charset="-128"/>
                  <a:ea typeface="MS Gothic" panose="020B0609070205080204" pitchFamily="49" charset="-128"/>
                </a:rPr>
                <a:t>をもてる。</a:t>
              </a:r>
              <a:endParaRPr lang="en-US" altLang="ja-JP" sz="5400" dirty="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  <a:p>
              <a:pPr marL="914400" indent="-914400">
                <a:buClr>
                  <a:srgbClr val="2DB7B1"/>
                </a:buClr>
                <a:buFont typeface="+mj-ea"/>
                <a:buAutoNum type="circleNumDbPlain"/>
              </a:pPr>
              <a:r>
                <a:rPr lang="ja-JP" altLang="en-US" sz="5400" dirty="0">
                  <a:latin typeface="MS Gothic" panose="020B0609070205080204" pitchFamily="49" charset="-128"/>
                  <a:ea typeface="MS Gothic" panose="020B0609070205080204" pitchFamily="49" charset="-128"/>
                </a:rPr>
                <a:t>高齢者の多い社会では</a:t>
              </a:r>
              <a:r>
                <a:rPr lang="ja-JP" altLang="en-US" sz="5400" dirty="0">
                  <a:solidFill>
                    <a:srgbClr val="FF0000"/>
                  </a:solidFill>
                  <a:latin typeface="MS Gothic" panose="020B0609070205080204" pitchFamily="49" charset="-128"/>
                  <a:ea typeface="MS Gothic" panose="020B0609070205080204" pitchFamily="49" charset="-128"/>
                </a:rPr>
                <a:t>労働力</a:t>
              </a:r>
              <a:r>
                <a:rPr lang="en-US" altLang="ja-JP" sz="5400" dirty="0">
                  <a:solidFill>
                    <a:srgbClr val="FF0000"/>
                  </a:solidFill>
                  <a:latin typeface="MS Gothic" panose="020B0609070205080204" pitchFamily="49" charset="-128"/>
                  <a:ea typeface="MS Gothic" panose="020B0609070205080204" pitchFamily="49" charset="-128"/>
                </a:rPr>
                <a:t> </a:t>
              </a:r>
              <a:r>
                <a:rPr lang="ja-JP" altLang="en-US" sz="5400" dirty="0">
                  <a:latin typeface="MS Gothic" panose="020B0609070205080204" pitchFamily="49" charset="-128"/>
                  <a:ea typeface="MS Gothic" panose="020B0609070205080204" pitchFamily="49" charset="-128"/>
                </a:rPr>
                <a:t>としての活用にもなる。</a:t>
              </a:r>
            </a:p>
          </p:txBody>
        </p:sp>
        <p:pic>
          <p:nvPicPr>
            <p:cNvPr id="8" name="図 7" descr="野球, 選手, 振る, ボール が含まれている画像&#10;&#10;自動的に生成された説明">
              <a:extLst>
                <a:ext uri="{FF2B5EF4-FFF2-40B4-BE49-F238E27FC236}">
                  <a16:creationId xmlns:a16="http://schemas.microsoft.com/office/drawing/2014/main" id="{BAB4DC71-A0E7-7044-8BC1-D29903BCE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32800" y="540000"/>
              <a:ext cx="2864227" cy="1234800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96C98068-EE6E-0848-AA84-6471CFB346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48896" y="4342830"/>
              <a:ext cx="1848131" cy="1975170"/>
            </a:xfrm>
            <a:prstGeom prst="rect">
              <a:avLst/>
            </a:prstGeom>
          </p:spPr>
        </p:pic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94E82938-D0CC-4241-9B8A-09918C7567A9}"/>
                </a:ext>
              </a:extLst>
            </p:cNvPr>
            <p:cNvGrpSpPr/>
            <p:nvPr/>
          </p:nvGrpSpPr>
          <p:grpSpPr>
            <a:xfrm>
              <a:off x="9683431" y="2715764"/>
              <a:ext cx="1948837" cy="1574800"/>
              <a:chOff x="9683431" y="2715764"/>
              <a:chExt cx="1948837" cy="1574800"/>
            </a:xfrm>
          </p:grpSpPr>
          <p:pic>
            <p:nvPicPr>
              <p:cNvPr id="11" name="図 10">
                <a:extLst>
                  <a:ext uri="{FF2B5EF4-FFF2-40B4-BE49-F238E27FC236}">
                    <a16:creationId xmlns:a16="http://schemas.microsoft.com/office/drawing/2014/main" id="{0E32382B-9F1B-6A48-AC2E-B4FEA845A9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683431" y="2715764"/>
                <a:ext cx="1948837" cy="1574800"/>
              </a:xfrm>
              <a:prstGeom prst="rect">
                <a:avLst/>
              </a:prstGeom>
            </p:spPr>
          </p:pic>
          <p:sp>
            <p:nvSpPr>
              <p:cNvPr id="12" name="テキスト ボックス 22">
                <a:extLst>
                  <a:ext uri="{FF2B5EF4-FFF2-40B4-BE49-F238E27FC236}">
                    <a16:creationId xmlns:a16="http://schemas.microsoft.com/office/drawing/2014/main" id="{C78ED87B-2238-8B46-BF2A-8090E2B94F56}"/>
                  </a:ext>
                </a:extLst>
              </p:cNvPr>
              <p:cNvSpPr txBox="1"/>
              <p:nvPr/>
            </p:nvSpPr>
            <p:spPr>
              <a:xfrm>
                <a:off x="9780865" y="2838335"/>
                <a:ext cx="1753971" cy="1015663"/>
              </a:xfrm>
              <a:prstGeom prst="rect">
                <a:avLst/>
              </a:prstGeom>
              <a:noFill/>
              <a:effectLst/>
            </p:spPr>
            <p:txBody>
              <a:bodyPr wrap="square" rtlCol="0" anchor="t" anchorCtr="0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ja-JP" altLang="en-US" sz="2000">
                    <a:latin typeface="MS Gothic" panose="020B0609070205080204" pitchFamily="49" charset="-128"/>
                    <a:ea typeface="MS Gothic" panose="020B0609070205080204" pitchFamily="49" charset="-128"/>
                  </a:rPr>
                  <a:t>私も将来できるだけ長く働きたいな。</a:t>
                </a:r>
                <a:endParaRPr kumimoji="1" lang="ja-JP" altLang="en-US" sz="2000">
                  <a:latin typeface="MS Gothic" panose="020B0609070205080204" pitchFamily="49" charset="-128"/>
                  <a:ea typeface="MS Gothic" panose="020B0609070205080204" pitchFamily="49" charset="-128"/>
                </a:endParaRPr>
              </a:p>
            </p:txBody>
          </p:sp>
        </p:grpSp>
      </p:grpSp>
      <p:sp>
        <p:nvSpPr>
          <p:cNvPr id="13" name="メモ 14">
            <a:extLst>
              <a:ext uri="{FF2B5EF4-FFF2-40B4-BE49-F238E27FC236}">
                <a16:creationId xmlns:a16="http://schemas.microsoft.com/office/drawing/2014/main" id="{A209E7CE-1A1F-5994-1DDB-742A9D00B229}"/>
              </a:ext>
            </a:extLst>
          </p:cNvPr>
          <p:cNvSpPr/>
          <p:nvPr/>
        </p:nvSpPr>
        <p:spPr>
          <a:xfrm>
            <a:off x="1444790" y="2082335"/>
            <a:ext cx="3162968" cy="756000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メモ 13">
            <a:extLst>
              <a:ext uri="{FF2B5EF4-FFF2-40B4-BE49-F238E27FC236}">
                <a16:creationId xmlns:a16="http://schemas.microsoft.com/office/drawing/2014/main" id="{D9A3DF28-05DF-9E3E-8E77-F228C6E4DB47}"/>
              </a:ext>
            </a:extLst>
          </p:cNvPr>
          <p:cNvSpPr/>
          <p:nvPr/>
        </p:nvSpPr>
        <p:spPr>
          <a:xfrm>
            <a:off x="1444790" y="3766315"/>
            <a:ext cx="2431448" cy="756000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3550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9CC105D-2F65-91AE-4A14-4A2991117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4</a:t>
            </a:fld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8C25B20-E9DE-2901-F953-F69331534165}"/>
              </a:ext>
            </a:extLst>
          </p:cNvPr>
          <p:cNvGrpSpPr/>
          <p:nvPr/>
        </p:nvGrpSpPr>
        <p:grpSpPr>
          <a:xfrm>
            <a:off x="564593" y="363764"/>
            <a:ext cx="10801030" cy="774700"/>
            <a:chOff x="640568" y="4389567"/>
            <a:chExt cx="10801030" cy="774700"/>
          </a:xfrm>
        </p:grpSpPr>
        <p:sp>
          <p:nvSpPr>
            <p:cNvPr id="6" name="フローチャート: 論理積ゲート 5">
              <a:extLst>
                <a:ext uri="{FF2B5EF4-FFF2-40B4-BE49-F238E27FC236}">
                  <a16:creationId xmlns:a16="http://schemas.microsoft.com/office/drawing/2014/main" id="{4BEBD5B8-3971-B483-4C52-0ABDCC7F442F}"/>
                </a:ext>
              </a:extLst>
            </p:cNvPr>
            <p:cNvSpPr/>
            <p:nvPr/>
          </p:nvSpPr>
          <p:spPr>
            <a:xfrm rot="10800000">
              <a:off x="640568" y="4389567"/>
              <a:ext cx="781072" cy="774700"/>
            </a:xfrm>
            <a:prstGeom prst="flowChartDelay">
              <a:avLst/>
            </a:prstGeom>
            <a:solidFill>
              <a:srgbClr val="93D1D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dirty="0">
                <a:solidFill>
                  <a:srgbClr val="93D1D3"/>
                </a:solidFill>
              </a:endParaRP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4B1A8F21-7DBD-E475-5EC0-112A2E2507AF}"/>
                </a:ext>
              </a:extLst>
            </p:cNvPr>
            <p:cNvSpPr/>
            <p:nvPr/>
          </p:nvSpPr>
          <p:spPr>
            <a:xfrm>
              <a:off x="1421640" y="4389569"/>
              <a:ext cx="9238885" cy="774000"/>
            </a:xfrm>
            <a:prstGeom prst="rect">
              <a:avLst/>
            </a:prstGeom>
            <a:solidFill>
              <a:srgbClr val="2DB7B1">
                <a:alpha val="2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dirty="0">
                <a:highlight>
                  <a:srgbClr val="F19DB8"/>
                </a:highlight>
              </a:endParaRPr>
            </a:p>
          </p:txBody>
        </p:sp>
        <p:sp>
          <p:nvSpPr>
            <p:cNvPr id="13" name="フローチャート: 論理積ゲート 12">
              <a:extLst>
                <a:ext uri="{FF2B5EF4-FFF2-40B4-BE49-F238E27FC236}">
                  <a16:creationId xmlns:a16="http://schemas.microsoft.com/office/drawing/2014/main" id="{51C4C260-4A98-462A-340E-EB8C7557DB80}"/>
                </a:ext>
              </a:extLst>
            </p:cNvPr>
            <p:cNvSpPr/>
            <p:nvPr/>
          </p:nvSpPr>
          <p:spPr>
            <a:xfrm rot="10800000" flipH="1">
              <a:off x="10660526" y="4389567"/>
              <a:ext cx="781072" cy="774700"/>
            </a:xfrm>
            <a:prstGeom prst="flowChartDelay">
              <a:avLst/>
            </a:prstGeom>
            <a:solidFill>
              <a:srgbClr val="2DB7B1">
                <a:alpha val="2995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dirty="0">
                <a:solidFill>
                  <a:srgbClr val="93D1D3"/>
                </a:solidFill>
              </a:endParaRPr>
            </a:p>
          </p:txBody>
        </p:sp>
      </p:grpSp>
      <p:sp>
        <p:nvSpPr>
          <p:cNvPr id="4" name="テキスト ボックス 12">
            <a:extLst>
              <a:ext uri="{FF2B5EF4-FFF2-40B4-BE49-F238E27FC236}">
                <a16:creationId xmlns:a16="http://schemas.microsoft.com/office/drawing/2014/main" id="{5542400C-A3EE-7199-484B-8FC17B91CF16}"/>
              </a:ext>
            </a:extLst>
          </p:cNvPr>
          <p:cNvSpPr txBox="1"/>
          <p:nvPr/>
        </p:nvSpPr>
        <p:spPr>
          <a:xfrm>
            <a:off x="717518" y="380830"/>
            <a:ext cx="781073" cy="67710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400" dirty="0">
                <a:latin typeface="MS Gothic" panose="020B0609070205080204" pitchFamily="49" charset="-128"/>
                <a:ea typeface="MS Gothic" panose="020B0609070205080204" pitchFamily="49" charset="-128"/>
              </a:rPr>
              <a:t>１</a:t>
            </a:r>
            <a:endParaRPr kumimoji="1" lang="ja-JP" altLang="en-US" sz="4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5" name="テキスト ボックス 13">
            <a:extLst>
              <a:ext uri="{FF2B5EF4-FFF2-40B4-BE49-F238E27FC236}">
                <a16:creationId xmlns:a16="http://schemas.microsoft.com/office/drawing/2014/main" id="{9A36DBD0-9B3E-B605-A520-AB6CF1AD1850}"/>
              </a:ext>
            </a:extLst>
          </p:cNvPr>
          <p:cNvSpPr txBox="1"/>
          <p:nvPr/>
        </p:nvSpPr>
        <p:spPr>
          <a:xfrm>
            <a:off x="1653119" y="381383"/>
            <a:ext cx="8599622" cy="67710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400" dirty="0">
                <a:latin typeface="MS Gothic" panose="020B0609070205080204" pitchFamily="49" charset="-128"/>
                <a:ea typeface="MS Gothic" panose="020B0609070205080204" pitchFamily="49" charset="-128"/>
              </a:rPr>
              <a:t>高齢期とは</a:t>
            </a:r>
            <a:endParaRPr kumimoji="1" lang="ja-JP" altLang="en-US" sz="4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5" name="テキスト ボックス 10">
            <a:extLst>
              <a:ext uri="{FF2B5EF4-FFF2-40B4-BE49-F238E27FC236}">
                <a16:creationId xmlns:a16="http://schemas.microsoft.com/office/drawing/2014/main" id="{BE5470DC-F089-5144-A171-57B33F9D169C}"/>
              </a:ext>
            </a:extLst>
          </p:cNvPr>
          <p:cNvSpPr txBox="1"/>
          <p:nvPr/>
        </p:nvSpPr>
        <p:spPr>
          <a:xfrm>
            <a:off x="1258837" y="2182505"/>
            <a:ext cx="9674326" cy="249299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5400">
                <a:latin typeface="MS Gothic" panose="020B0609070205080204" pitchFamily="49" charset="-128"/>
                <a:ea typeface="MS Gothic" panose="020B0609070205080204" pitchFamily="49" charset="-128"/>
              </a:rPr>
              <a:t>みなさんは</a:t>
            </a:r>
          </a:p>
          <a:p>
            <a:r>
              <a:rPr lang="ja-JP" altLang="en-US" sz="5400">
                <a:latin typeface="MS Gothic" panose="020B0609070205080204" pitchFamily="49" charset="-128"/>
                <a:ea typeface="MS Gothic" panose="020B0609070205080204" pitchFamily="49" charset="-128"/>
              </a:rPr>
              <a:t>高齢者を何歳からだと</a:t>
            </a:r>
          </a:p>
          <a:p>
            <a:r>
              <a:rPr lang="ja-JP" altLang="en-US" sz="5400">
                <a:latin typeface="MS Gothic" panose="020B0609070205080204" pitchFamily="49" charset="-128"/>
                <a:ea typeface="MS Gothic" panose="020B0609070205080204" pitchFamily="49" charset="-128"/>
              </a:rPr>
              <a:t>思いますか？</a:t>
            </a:r>
            <a:endParaRPr kumimoji="1" lang="ja-JP" altLang="en-US" sz="54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8483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83E1D9E-9781-1E30-0F32-D8CF3D9DE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2050" name="Picture 2" descr="グラフ&#10;&#10;自動的に生成された説明">
            <a:extLst>
              <a:ext uri="{FF2B5EF4-FFF2-40B4-BE49-F238E27FC236}">
                <a16:creationId xmlns:a16="http://schemas.microsoft.com/office/drawing/2014/main" id="{0D99AE3C-5B2F-A123-2BE5-705B3EC77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9" y="771525"/>
            <a:ext cx="7012358" cy="511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8">
            <a:extLst>
              <a:ext uri="{FF2B5EF4-FFF2-40B4-BE49-F238E27FC236}">
                <a16:creationId xmlns:a16="http://schemas.microsoft.com/office/drawing/2014/main" id="{CCDD69ED-7ACE-A340-BCCC-8D67852A84AE}"/>
              </a:ext>
            </a:extLst>
          </p:cNvPr>
          <p:cNvSpPr txBox="1"/>
          <p:nvPr/>
        </p:nvSpPr>
        <p:spPr>
          <a:xfrm>
            <a:off x="280364" y="136525"/>
            <a:ext cx="10800000" cy="523220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800" dirty="0">
                <a:solidFill>
                  <a:srgbClr val="2DB7B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2800" dirty="0">
                <a:latin typeface="MS Gothic" panose="020B0609070205080204" pitchFamily="49" charset="-128"/>
                <a:ea typeface="MS Gothic" panose="020B0609070205080204" pitchFamily="49" charset="-128"/>
              </a:rPr>
              <a:t>何歳以上を高齢者と思うか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3C033A9-68EA-A118-EE73-B92EBEFD4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717" y="5879221"/>
            <a:ext cx="7249537" cy="40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669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CE76FCA-130F-C9C1-A140-FAF654BA6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430133E-1974-184D-9F0F-6FC5E184F665}"/>
              </a:ext>
            </a:extLst>
          </p:cNvPr>
          <p:cNvSpPr txBox="1"/>
          <p:nvPr/>
        </p:nvSpPr>
        <p:spPr>
          <a:xfrm>
            <a:off x="1147813" y="1951672"/>
            <a:ext cx="9896375" cy="295465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6400" dirty="0">
                <a:latin typeface="MS Gothic" panose="020B0609070205080204" pitchFamily="49" charset="-128"/>
                <a:ea typeface="MS Gothic" panose="020B0609070205080204" pitchFamily="49" charset="-128"/>
              </a:rPr>
              <a:t>高齢者といっても、</a:t>
            </a:r>
          </a:p>
          <a:p>
            <a:r>
              <a:rPr lang="ja-JP" altLang="en-US" sz="6400" dirty="0">
                <a:latin typeface="MS Gothic" panose="020B0609070205080204" pitchFamily="49" charset="-128"/>
                <a:ea typeface="MS Gothic" panose="020B0609070205080204" pitchFamily="49" charset="-128"/>
              </a:rPr>
              <a:t>人によって年齢のとらえ方や認識には幅がある</a:t>
            </a:r>
            <a:endParaRPr kumimoji="1" lang="ja-JP" altLang="en-US" sz="6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969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9245AD1-6B2B-7171-DF69-45F3424B6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7</a:t>
            </a:fld>
            <a:endParaRPr kumimoji="1" lang="ja-JP" altLang="en-US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5CEA05A5-AB3B-2FAB-4678-27D6288E0789}"/>
              </a:ext>
            </a:extLst>
          </p:cNvPr>
          <p:cNvGrpSpPr/>
          <p:nvPr/>
        </p:nvGrpSpPr>
        <p:grpSpPr>
          <a:xfrm>
            <a:off x="758719" y="630452"/>
            <a:ext cx="10674561" cy="5597096"/>
            <a:chOff x="720000" y="360000"/>
            <a:chExt cx="10674561" cy="5597096"/>
          </a:xfrm>
        </p:grpSpPr>
        <p:pic>
          <p:nvPicPr>
            <p:cNvPr id="5" name="図 4" descr="ポーズをとる女性&#10;&#10;低い精度で自動的に生成された説明">
              <a:extLst>
                <a:ext uri="{FF2B5EF4-FFF2-40B4-BE49-F238E27FC236}">
                  <a16:creationId xmlns:a16="http://schemas.microsoft.com/office/drawing/2014/main" id="{9D44C29F-F5B9-F544-8CC2-26B2D27C6D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89186" y="821600"/>
              <a:ext cx="3305375" cy="4776560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21979E46-3DAA-F041-9FC2-899088235D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13608" y="2285801"/>
              <a:ext cx="4726151" cy="3671295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D8A9C634-C523-5C4F-86A1-284D3A2256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0000" y="360000"/>
              <a:ext cx="3382816" cy="41348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6342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5E0B8FF-8993-D129-E419-9E2211810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4" name="テキスト ボックス 1">
            <a:extLst>
              <a:ext uri="{FF2B5EF4-FFF2-40B4-BE49-F238E27FC236}">
                <a16:creationId xmlns:a16="http://schemas.microsoft.com/office/drawing/2014/main" id="{865EFCCA-A482-1840-98D2-8AFD4EBB027D}"/>
              </a:ext>
            </a:extLst>
          </p:cNvPr>
          <p:cNvSpPr txBox="1"/>
          <p:nvPr/>
        </p:nvSpPr>
        <p:spPr>
          <a:xfrm>
            <a:off x="1258837" y="2004982"/>
            <a:ext cx="9674326" cy="83099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5400" dirty="0">
                <a:latin typeface="MS Gothic" panose="020B0609070205080204" pitchFamily="49" charset="-128"/>
                <a:ea typeface="MS Gothic" panose="020B0609070205080204" pitchFamily="49" charset="-128"/>
              </a:rPr>
              <a:t>ＷＨＯ</a:t>
            </a:r>
            <a:r>
              <a:rPr lang="ja-JP" altLang="en" sz="5400" dirty="0">
                <a:latin typeface="MS Gothic" panose="020B0609070205080204" pitchFamily="49" charset="-128"/>
                <a:ea typeface="MS Gothic" panose="020B0609070205080204" pitchFamily="49" charset="-128"/>
              </a:rPr>
              <a:t>（</a:t>
            </a:r>
            <a:r>
              <a:rPr lang="ja-JP" altLang="en-US" sz="5400" dirty="0">
                <a:latin typeface="MS Gothic" panose="020B0609070205080204" pitchFamily="49" charset="-128"/>
                <a:ea typeface="MS Gothic" panose="020B0609070205080204" pitchFamily="49" charset="-128"/>
              </a:rPr>
              <a:t>世界保健機関）の定義</a:t>
            </a:r>
            <a:endParaRPr kumimoji="1" lang="ja-JP" altLang="en-US" sz="5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5" name="テキスト ボックス 2">
            <a:extLst>
              <a:ext uri="{FF2B5EF4-FFF2-40B4-BE49-F238E27FC236}">
                <a16:creationId xmlns:a16="http://schemas.microsoft.com/office/drawing/2014/main" id="{23CEA096-E6E3-9949-B24C-134695AF15C2}"/>
              </a:ext>
            </a:extLst>
          </p:cNvPr>
          <p:cNvSpPr txBox="1"/>
          <p:nvPr/>
        </p:nvSpPr>
        <p:spPr>
          <a:xfrm>
            <a:off x="3224797" y="3468022"/>
            <a:ext cx="4663440" cy="13849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90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65</a:t>
            </a:r>
            <a:r>
              <a:rPr lang="ja-JP" altLang="en-US" sz="90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歳以上</a:t>
            </a:r>
            <a:endParaRPr kumimoji="1" lang="ja-JP" altLang="en-US" sz="900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0" name="メモ 3">
            <a:extLst>
              <a:ext uri="{FF2B5EF4-FFF2-40B4-BE49-F238E27FC236}">
                <a16:creationId xmlns:a16="http://schemas.microsoft.com/office/drawing/2014/main" id="{BF45DAD0-42F6-2EA5-DE8C-1A0B06A53B63}"/>
              </a:ext>
            </a:extLst>
          </p:cNvPr>
          <p:cNvSpPr/>
          <p:nvPr/>
        </p:nvSpPr>
        <p:spPr>
          <a:xfrm>
            <a:off x="3224797" y="3552261"/>
            <a:ext cx="4758820" cy="1255035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294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65e5__x4ed8__x3068__x6642__x9593_ xmlns="00c92678-ffac-41a5-9288-135868ad8e8c" xsi:nil="true"/>
    <TaxCatchAll xmlns="9121a088-fc71-45a6-8b1f-b176b5eb726b" xsi:nil="true"/>
    <lcf76f155ced4ddcb4097134ff3c332f xmlns="00c92678-ffac-41a5-9288-135868ad8e8c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5A7F7802BC47F447A89A911457D48D3C" ma:contentTypeVersion="16" ma:contentTypeDescription="新しいドキュメントを作成します。" ma:contentTypeScope="" ma:versionID="5ea64dc30f45962dc8b667f574c4a3bc">
  <xsd:schema xmlns:xsd="http://www.w3.org/2001/XMLSchema" xmlns:xs="http://www.w3.org/2001/XMLSchema" xmlns:p="http://schemas.microsoft.com/office/2006/metadata/properties" xmlns:ns2="00c92678-ffac-41a5-9288-135868ad8e8c" xmlns:ns3="9121a088-fc71-45a6-8b1f-b176b5eb726b" targetNamespace="http://schemas.microsoft.com/office/2006/metadata/properties" ma:root="true" ma:fieldsID="4c0275a0888d2faee6eda2c50ff0c063" ns2:_="" ns3:_="">
    <xsd:import namespace="00c92678-ffac-41a5-9288-135868ad8e8c"/>
    <xsd:import namespace="9121a088-fc71-45a6-8b1f-b176b5eb726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_x65e5__x4ed8__x3068__x6642__x9593_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c92678-ffac-41a5-9288-135868ad8e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画像タグ" ma:readOnly="false" ma:fieldId="{5cf76f15-5ced-4ddc-b409-7134ff3c332f}" ma:taxonomyMulti="true" ma:sspId="47d9727b-d437-458e-8008-9f484a1693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_x65e5__x4ed8__x3068__x6642__x9593_" ma:index="20" nillable="true" ma:displayName="日付と時間" ma:format="DateOnly" ma:internalName="_x65e5__x4ed8__x3068__x6642__x9593_">
      <xsd:simpleType>
        <xsd:restriction base="dms:DateTim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21a088-fc71-45a6-8b1f-b176b5eb726b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1437ef09-308f-46e4-b65f-eea847356b21}" ma:internalName="TaxCatchAll" ma:showField="CatchAllData" ma:web="9121a088-fc71-45a6-8b1f-b176b5eb726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EAFD9F4-7F0F-453A-8132-B2DC4D31AEF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C39E7A2-CB03-4C94-9A7A-42BE198D406B}">
  <ds:schemaRefs>
    <ds:schemaRef ds:uri="http://purl.org/dc/elements/1.1/"/>
    <ds:schemaRef ds:uri="http://schemas.openxmlformats.org/package/2006/metadata/core-properties"/>
    <ds:schemaRef ds:uri="http://purl.org/dc/dcmitype/"/>
    <ds:schemaRef ds:uri="00c92678-ffac-41a5-9288-135868ad8e8c"/>
    <ds:schemaRef ds:uri="http://schemas.microsoft.com/office/2006/documentManagement/types"/>
    <ds:schemaRef ds:uri="9121a088-fc71-45a6-8b1f-b176b5eb726b"/>
    <ds:schemaRef ds:uri="http://www.w3.org/XML/1998/namespace"/>
    <ds:schemaRef ds:uri="http://purl.org/dc/terms/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F97E7BBC-0DC8-4FD0-A1A7-449F1AEA4496}"/>
</file>

<file path=docProps/app.xml><?xml version="1.0" encoding="utf-8"?>
<Properties xmlns="http://schemas.openxmlformats.org/officeDocument/2006/extended-properties" xmlns:vt="http://schemas.openxmlformats.org/officeDocument/2006/docPropsVTypes">
  <TotalTime>800</TotalTime>
  <Words>862</Words>
  <Application>Microsoft Macintosh PowerPoint</Application>
  <PresentationFormat>ワイド画面</PresentationFormat>
  <Paragraphs>155</Paragraphs>
  <Slides>40</Slides>
  <Notes>2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40</vt:i4>
      </vt:variant>
    </vt:vector>
  </HeadingPairs>
  <TitlesOfParts>
    <vt:vector size="45" baseType="lpstr">
      <vt:lpstr>MS Gothic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subject/>
  <dc:creator>石本 忠廣</dc:creator>
  <cp:keywords/>
  <dc:description/>
  <cp:lastModifiedBy>宮嶌 洋人</cp:lastModifiedBy>
  <cp:revision>65</cp:revision>
  <cp:lastPrinted>2025-10-31T01:37:04Z</cp:lastPrinted>
  <dcterms:created xsi:type="dcterms:W3CDTF">2021-12-07T04:03:17Z</dcterms:created>
  <dcterms:modified xsi:type="dcterms:W3CDTF">2026-02-26T08:40:05Z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0x0101005A7F7802BC47F447A89A911457D48D3C</vt:lpwstr>
  </property>
  <property fmtid="{D5CDD505-2E9C-101B-9397-08002B2CF9AE}" pid="3" name="MediaServiceImageTags">
    <vt:lpwstr/>
  </property>
</Properties>
</file>