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99" r:id="rId5"/>
    <p:sldId id="257" r:id="rId6"/>
    <p:sldId id="363" r:id="rId7"/>
    <p:sldId id="362" r:id="rId8"/>
    <p:sldId id="300" r:id="rId9"/>
    <p:sldId id="302" r:id="rId10"/>
    <p:sldId id="358" r:id="rId11"/>
    <p:sldId id="303" r:id="rId12"/>
    <p:sldId id="359" r:id="rId13"/>
    <p:sldId id="304" r:id="rId14"/>
    <p:sldId id="356" r:id="rId15"/>
    <p:sldId id="305" r:id="rId16"/>
    <p:sldId id="306" r:id="rId17"/>
    <p:sldId id="360" r:id="rId18"/>
    <p:sldId id="307" r:id="rId19"/>
    <p:sldId id="308" r:id="rId20"/>
    <p:sldId id="309" r:id="rId21"/>
    <p:sldId id="357" r:id="rId22"/>
    <p:sldId id="354" r:id="rId23"/>
    <p:sldId id="361" r:id="rId24"/>
    <p:sldId id="353" r:id="rId25"/>
    <p:sldId id="310" r:id="rId26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F58"/>
    <a:srgbClr val="D1A590"/>
    <a:srgbClr val="AD569D"/>
    <a:srgbClr val="CE92BF"/>
    <a:srgbClr val="FF9F24"/>
    <a:srgbClr val="F4A351"/>
    <a:srgbClr val="00B4ED"/>
    <a:srgbClr val="7DCDF4"/>
    <a:srgbClr val="0EAD67"/>
    <a:srgbClr val="88C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521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B991-4017-AB4A-AE78-988B9869160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5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759AD-0E6A-5446-9256-2AA613174C3E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9D4D84-754B-3641-ACD5-FDD2B87BFB7A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30E98-7AB5-3147-9595-D7E0FB59A109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1734AC-D8AF-8B4B-8EE6-221235D6DF34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CCA63-7415-8A43-A0F9-F7D059EC45B1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78178-FED8-1A41-A570-A656EEC2A21F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C95D59-E88F-964D-8681-D5B9162E532D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D0891-CAA9-CC49-8D59-2124F77197A2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1F023-EE91-8040-81C8-1D77DFD91E8B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89382-012B-3B41-81DE-00B95F410E07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2852D-CB7D-A248-A108-76193BB46504}" type="datetime1">
              <a:rPr kumimoji="1" lang="ja-JP" altLang="en-US" smtClean="0"/>
              <a:t>2026/3/2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fld id="{98EC42AF-F11A-E845-AEFF-BCEBEB410F3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emaga.jp/special/mador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18E5D1-6E5E-FD05-9B23-41D69DA5C636}"/>
              </a:ext>
            </a:extLst>
          </p:cNvPr>
          <p:cNvSpPr txBox="1"/>
          <p:nvPr/>
        </p:nvSpPr>
        <p:spPr>
          <a:xfrm>
            <a:off x="1384662" y="2444115"/>
            <a:ext cx="3472889" cy="9848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6400" b="1">
                <a:solidFill>
                  <a:srgbClr val="B06F58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住生活</a:t>
            </a:r>
            <a:endParaRPr lang="en-US" altLang="ja-JP" sz="6400" b="1" dirty="0">
              <a:solidFill>
                <a:srgbClr val="B06F58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314B59-33EE-830E-136B-71266EA9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0" y="0"/>
            <a:ext cx="6836229" cy="6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E778CBD-EB87-0892-CF48-01AC34DF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CBE22D7C-1CE5-EB74-9E93-66077C30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2864227" cy="1234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E90F6A-D955-6E13-5AC0-BEFAAB5C04A3}"/>
              </a:ext>
            </a:extLst>
          </p:cNvPr>
          <p:cNvSpPr txBox="1"/>
          <p:nvPr/>
        </p:nvSpPr>
        <p:spPr>
          <a:xfrm>
            <a:off x="720000" y="1800000"/>
            <a:ext cx="10752646" cy="29546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外国人向けの住宅の生活空間は</a:t>
            </a: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どうなっているんだろう？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kumimoji="1"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sz="3000" dirty="0"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【</a:t>
            </a:r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参考</a:t>
            </a:r>
            <a:r>
              <a:rPr lang="en-US" altLang="ja-JP" sz="3000" dirty="0"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】</a:t>
            </a:r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イエマガ</a:t>
            </a:r>
            <a:r>
              <a:rPr lang="en-US" altLang="ja-JP" sz="3000" dirty="0">
                <a:latin typeface="MS Gothic" panose="020B0609070205080204" pitchFamily="49" charset="-128"/>
                <a:ea typeface="MS Gothic" panose="020B0609070205080204" pitchFamily="49" charset="-128"/>
                <a:hlinkClick r:id="rId3"/>
              </a:rPr>
              <a:t>HP</a:t>
            </a:r>
            <a:endParaRPr kumimoji="1"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AC05F50-C97D-BBDD-D706-89972F4AEE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100" y="3970028"/>
            <a:ext cx="1478114" cy="235668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F1B25EC-C42B-A741-1D33-6B9875EEEC35}"/>
              </a:ext>
            </a:extLst>
          </p:cNvPr>
          <p:cNvGrpSpPr/>
          <p:nvPr/>
        </p:nvGrpSpPr>
        <p:grpSpPr>
          <a:xfrm>
            <a:off x="9275757" y="2838450"/>
            <a:ext cx="1828800" cy="1181100"/>
            <a:chOff x="7366253" y="2854542"/>
            <a:chExt cx="1828800" cy="11811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1A1E83A-CD75-C342-F781-003123CD6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253" y="2854542"/>
              <a:ext cx="1828800" cy="118110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244B613-1C42-E918-0FAE-1908B0BC9AE4}"/>
                </a:ext>
              </a:extLst>
            </p:cNvPr>
            <p:cNvSpPr txBox="1"/>
            <p:nvPr/>
          </p:nvSpPr>
          <p:spPr>
            <a:xfrm>
              <a:off x="7426057" y="2923384"/>
              <a:ext cx="1709191" cy="707886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留学生に聞いてみよう！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42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9DD7-805A-605B-60CC-6949B7F6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F300F0-82E3-6451-5917-A7B2786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EFAB02-50A9-9391-8294-0E1D8322D1C4}"/>
              </a:ext>
            </a:extLst>
          </p:cNvPr>
          <p:cNvSpPr txBox="1"/>
          <p:nvPr/>
        </p:nvSpPr>
        <p:spPr>
          <a:xfrm>
            <a:off x="313509" y="533381"/>
            <a:ext cx="11158491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）住まいの役割</a:t>
            </a:r>
            <a:endParaRPr kumimoji="1" lang="ja-JP" altLang="en-US" sz="4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C491D0-F8F1-E20C-EF34-176E36762E81}"/>
              </a:ext>
            </a:extLst>
          </p:cNvPr>
          <p:cNvSpPr txBox="1"/>
          <p:nvPr/>
        </p:nvSpPr>
        <p:spPr>
          <a:xfrm>
            <a:off x="492754" y="1641052"/>
            <a:ext cx="10800000" cy="646331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3600" dirty="0">
                <a:solidFill>
                  <a:srgbClr val="B06F58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en-US" altLang="ja-JP" sz="3600" dirty="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身を守る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シェルター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としての役割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94BF01-658C-70D0-9AA9-CF24E00DCB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5" y="3849557"/>
            <a:ext cx="1556774" cy="2468443"/>
          </a:xfrm>
          <a:prstGeom prst="rect">
            <a:avLst/>
          </a:prstGeom>
        </p:spPr>
      </p:pic>
      <p:sp>
        <p:nvSpPr>
          <p:cNvPr id="10" name="メモ 5">
            <a:extLst>
              <a:ext uri="{FF2B5EF4-FFF2-40B4-BE49-F238E27FC236}">
                <a16:creationId xmlns:a16="http://schemas.microsoft.com/office/drawing/2014/main" id="{078E7900-AA0F-288E-0E42-1CA816AD55E4}"/>
              </a:ext>
            </a:extLst>
          </p:cNvPr>
          <p:cNvSpPr/>
          <p:nvPr/>
        </p:nvSpPr>
        <p:spPr>
          <a:xfrm>
            <a:off x="3287751" y="1671103"/>
            <a:ext cx="2499274" cy="64133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E5890D3-C18C-B351-6EA6-D0731DC74F18}"/>
              </a:ext>
            </a:extLst>
          </p:cNvPr>
          <p:cNvGrpSpPr/>
          <p:nvPr/>
        </p:nvGrpSpPr>
        <p:grpSpPr>
          <a:xfrm>
            <a:off x="8904250" y="1931857"/>
            <a:ext cx="2184400" cy="1917700"/>
            <a:chOff x="2252657" y="3363223"/>
            <a:chExt cx="2184400" cy="191770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2767875-B13D-9D5A-3DB3-ECCD91AD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2657" y="3363223"/>
              <a:ext cx="2184400" cy="191770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26E5158-33E0-A56E-523F-C07B0D905B09}"/>
                </a:ext>
              </a:extLst>
            </p:cNvPr>
            <p:cNvSpPr txBox="1"/>
            <p:nvPr/>
          </p:nvSpPr>
          <p:spPr>
            <a:xfrm>
              <a:off x="2368663" y="3485562"/>
              <a:ext cx="2006867" cy="1323439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外で生活する不便さと危険性にはどんなものがあるかな。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32586D20-5A46-649E-4FA3-DA40404E0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1" t="9914" r="10789"/>
          <a:stretch/>
        </p:blipFill>
        <p:spPr>
          <a:xfrm>
            <a:off x="4586628" y="2557316"/>
            <a:ext cx="4060371" cy="32049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A87E89-C117-3874-92C3-153D48BE1689}"/>
              </a:ext>
            </a:extLst>
          </p:cNvPr>
          <p:cNvSpPr txBox="1"/>
          <p:nvPr/>
        </p:nvSpPr>
        <p:spPr>
          <a:xfrm>
            <a:off x="610977" y="2654358"/>
            <a:ext cx="8582297" cy="954107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風雨</a:t>
            </a:r>
            <a:r>
              <a:rPr kumimoji="1"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や</a:t>
            </a:r>
            <a:r>
              <a:rPr kumimoji="1" lang="ja-JP" altLang="en-US" sz="2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暑さ寒さ</a:t>
            </a:r>
            <a:r>
              <a:rPr kumimoji="1"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endParaRPr kumimoji="1"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外敵</a:t>
            </a:r>
            <a:r>
              <a:rPr kumimoji="1"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などから身を守る</a:t>
            </a:r>
          </a:p>
        </p:txBody>
      </p:sp>
    </p:spTree>
    <p:extLst>
      <p:ext uri="{BB962C8B-B14F-4D97-AF65-F5344CB8AC3E}">
        <p14:creationId xmlns:p14="http://schemas.microsoft.com/office/powerpoint/2010/main" val="25112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A9F6-2F69-1DD4-019B-493DD746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C17D71-A30F-99DF-0488-220EDBC8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ACD952-5726-7AB5-3BDC-9598E3367A2D}"/>
              </a:ext>
            </a:extLst>
          </p:cNvPr>
          <p:cNvSpPr txBox="1"/>
          <p:nvPr/>
        </p:nvSpPr>
        <p:spPr>
          <a:xfrm>
            <a:off x="900000" y="720000"/>
            <a:ext cx="6678385" cy="646331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3600" dirty="0">
                <a:solidFill>
                  <a:srgbClr val="B06F58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家族生活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の場としての役割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1B18DAA1-B94D-9261-BDE1-F025D20E9808}"/>
              </a:ext>
            </a:extLst>
          </p:cNvPr>
          <p:cNvSpPr/>
          <p:nvPr/>
        </p:nvSpPr>
        <p:spPr>
          <a:xfrm>
            <a:off x="1592260" y="735011"/>
            <a:ext cx="2077866" cy="63132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DC3675-0961-B91B-DF16-1C13A1CE33A1}"/>
              </a:ext>
            </a:extLst>
          </p:cNvPr>
          <p:cNvSpPr txBox="1"/>
          <p:nvPr/>
        </p:nvSpPr>
        <p:spPr>
          <a:xfrm>
            <a:off x="1441947" y="1554026"/>
            <a:ext cx="8582297" cy="954107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家庭生活や</a:t>
            </a:r>
            <a:r>
              <a:rPr lang="ja-JP" altLang="en-US" sz="2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コミュニケーション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子育て、介護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や看護を行う</a:t>
            </a:r>
            <a:r>
              <a:rPr lang="ja-JP" altLang="en-US" sz="28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福祉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E03B1C5-4DE0-3A1A-DA76-8B170110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85818"/>
            <a:ext cx="4648849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04691-11BA-F2ED-DF23-E37C7E3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F74182-BCEE-3D9B-66ED-B39AAEF6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59FF85-E619-8831-F9AE-ED7F53362C6A}"/>
              </a:ext>
            </a:extLst>
          </p:cNvPr>
          <p:cNvSpPr txBox="1"/>
          <p:nvPr/>
        </p:nvSpPr>
        <p:spPr>
          <a:xfrm>
            <a:off x="900000" y="720000"/>
            <a:ext cx="6678385" cy="646331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ja-JP" altLang="en-US" sz="3600" dirty="0">
                <a:solidFill>
                  <a:srgbClr val="B06F58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個人生活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の場としての役割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5">
            <a:extLst>
              <a:ext uri="{FF2B5EF4-FFF2-40B4-BE49-F238E27FC236}">
                <a16:creationId xmlns:a16="http://schemas.microsoft.com/office/drawing/2014/main" id="{900A3880-9D61-3993-72B1-533C40B51D2A}"/>
              </a:ext>
            </a:extLst>
          </p:cNvPr>
          <p:cNvSpPr/>
          <p:nvPr/>
        </p:nvSpPr>
        <p:spPr>
          <a:xfrm>
            <a:off x="1579394" y="719999"/>
            <a:ext cx="2103258" cy="64633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8B31EF-C869-B84B-51BB-4E080DC8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5" t="12661"/>
          <a:stretch/>
        </p:blipFill>
        <p:spPr>
          <a:xfrm>
            <a:off x="3852925" y="2508133"/>
            <a:ext cx="4252232" cy="33385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567A1B-824B-9227-F71F-BE69BEF824A0}"/>
              </a:ext>
            </a:extLst>
          </p:cNvPr>
          <p:cNvSpPr txBox="1"/>
          <p:nvPr/>
        </p:nvSpPr>
        <p:spPr>
          <a:xfrm>
            <a:off x="1441947" y="1554026"/>
            <a:ext cx="8582297" cy="954107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ja-JP" altLang="en-US" sz="2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休養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や</a:t>
            </a:r>
            <a:r>
              <a:rPr lang="ja-JP" altLang="en-US" sz="2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個人活動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の場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kumimoji="1" lang="ja-JP" altLang="en-US" sz="2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職業生活</a:t>
            </a:r>
            <a:r>
              <a:rPr kumimoji="1"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の場</a:t>
            </a:r>
            <a:endParaRPr kumimoji="1"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5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83A553-6D95-31ED-8BCE-F9C9B6B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F661C5-06A3-498C-A175-3C30A48E947F}"/>
              </a:ext>
            </a:extLst>
          </p:cNvPr>
          <p:cNvSpPr txBox="1"/>
          <p:nvPr/>
        </p:nvSpPr>
        <p:spPr>
          <a:xfrm>
            <a:off x="720000" y="540000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近年、職業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生活（テレワーク）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の場としての役割が重視されている。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住まいは、あらゆる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家庭生活の拠点となる。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BEE623-4B13-DE34-5F22-9EAE3C45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54" y="2489474"/>
            <a:ext cx="4994292" cy="33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530D0-A186-BE52-9EC9-34B29C5D0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A8A62C8A-EE15-BF84-5CB7-7EB6B14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9F947F-8CAF-0532-7A90-B24C6DD44997}"/>
              </a:ext>
            </a:extLst>
          </p:cNvPr>
          <p:cNvSpPr txBox="1"/>
          <p:nvPr/>
        </p:nvSpPr>
        <p:spPr>
          <a:xfrm>
            <a:off x="720000" y="540000"/>
            <a:ext cx="11869330" cy="54322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まとめ</a:t>
            </a:r>
          </a:p>
          <a:p>
            <a:pPr marL="571500" indent="-571500">
              <a:spcAft>
                <a:spcPts val="1800"/>
              </a:spcAft>
              <a:buClr>
                <a:srgbClr val="B06F58"/>
              </a:buClr>
              <a:buSzPct val="80000"/>
              <a:buFont typeface="Wingdings" pitchFamily="2" charset="2"/>
              <a:buChar char="l"/>
            </a:pP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住まい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の空間は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と密接に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　結びついている。</a:t>
            </a:r>
          </a:p>
          <a:p>
            <a:pPr marL="571500" indent="-571500">
              <a:buClr>
                <a:srgbClr val="B06F58"/>
              </a:buClr>
              <a:buSzPct val="80000"/>
              <a:buFont typeface="Wingdings" pitchFamily="2" charset="2"/>
              <a:buChar char="l"/>
            </a:pP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住まい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には</a:t>
            </a:r>
            <a:r>
              <a:rPr lang="ja-JP" altLang="en-US" sz="44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シェルター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ja-JP" altLang="en-US" sz="44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家族生活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の場、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44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個人生活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の場などの役割がある。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　これらの役割が満たされれば、住まいは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　　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快適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な空間となる。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4">
            <a:extLst>
              <a:ext uri="{FF2B5EF4-FFF2-40B4-BE49-F238E27FC236}">
                <a16:creationId xmlns:a16="http://schemas.microsoft.com/office/drawing/2014/main" id="{68171265-266E-EB67-90C3-3FB1313D65D8}"/>
              </a:ext>
            </a:extLst>
          </p:cNvPr>
          <p:cNvSpPr/>
          <p:nvPr/>
        </p:nvSpPr>
        <p:spPr>
          <a:xfrm>
            <a:off x="5375953" y="1514590"/>
            <a:ext cx="1442994" cy="60644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5">
            <a:extLst>
              <a:ext uri="{FF2B5EF4-FFF2-40B4-BE49-F238E27FC236}">
                <a16:creationId xmlns:a16="http://schemas.microsoft.com/office/drawing/2014/main" id="{92474F99-AD23-4BA4-A1F2-C5E024AEDDEA}"/>
              </a:ext>
            </a:extLst>
          </p:cNvPr>
          <p:cNvSpPr/>
          <p:nvPr/>
        </p:nvSpPr>
        <p:spPr>
          <a:xfrm>
            <a:off x="1155942" y="5365816"/>
            <a:ext cx="1442994" cy="60644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029B6D-FCEB-2125-67E0-26144DAB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EC9CBD-4B3F-7BEC-D24F-7C43090A2E14}"/>
              </a:ext>
            </a:extLst>
          </p:cNvPr>
          <p:cNvSpPr txBox="1"/>
          <p:nvPr/>
        </p:nvSpPr>
        <p:spPr>
          <a:xfrm>
            <a:off x="720001" y="1804183"/>
            <a:ext cx="10800000" cy="36163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3000"/>
              </a:spcBef>
            </a:pPr>
            <a:r>
              <a:rPr lang="ja-JP" altLang="en-US" sz="4700">
                <a:latin typeface="MS Gothic" panose="020B0609070205080204" pitchFamily="49" charset="-128"/>
                <a:ea typeface="MS Gothic" panose="020B0609070205080204" pitchFamily="49" charset="-128"/>
              </a:rPr>
              <a:t>住まいの部屋を構成して配置したものを</a:t>
            </a:r>
          </a:p>
          <a:p>
            <a:r>
              <a:rPr lang="en-US" altLang="ja-JP" sz="47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7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間取り</a:t>
            </a:r>
            <a:r>
              <a:rPr lang="en-US" altLang="ja-JP" sz="47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700">
                <a:latin typeface="MS Gothic" panose="020B0609070205080204" pitchFamily="49" charset="-128"/>
                <a:ea typeface="MS Gothic" panose="020B0609070205080204" pitchFamily="49" charset="-128"/>
              </a:rPr>
              <a:t>という</a:t>
            </a:r>
            <a:endParaRPr lang="en-US" altLang="ja-JP" sz="47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en-US" altLang="ja-JP" sz="47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700">
                <a:latin typeface="MS Gothic" panose="020B0609070205080204" pitchFamily="49" charset="-128"/>
                <a:ea typeface="MS Gothic" panose="020B0609070205080204" pitchFamily="49" charset="-128"/>
              </a:rPr>
              <a:t>間取り</a:t>
            </a:r>
            <a:r>
              <a:rPr lang="ja-JP" altLang="en-US" sz="4700" dirty="0">
                <a:latin typeface="MS Gothic" panose="020B0609070205080204" pitchFamily="49" charset="-128"/>
                <a:ea typeface="MS Gothic" panose="020B0609070205080204" pitchFamily="49" charset="-128"/>
              </a:rPr>
              <a:t>の縮尺通りに図面化したものを</a:t>
            </a:r>
          </a:p>
          <a:p>
            <a:r>
              <a:rPr lang="en-US" altLang="ja-JP" sz="47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7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平面図</a:t>
            </a:r>
            <a:r>
              <a:rPr lang="en-US" altLang="ja-JP" sz="47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700">
                <a:latin typeface="MS Gothic" panose="020B0609070205080204" pitchFamily="49" charset="-128"/>
                <a:ea typeface="MS Gothic" panose="020B0609070205080204" pitchFamily="49" charset="-128"/>
              </a:rPr>
              <a:t>という</a:t>
            </a:r>
            <a:endParaRPr lang="ja-JP" altLang="en-US" sz="47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メモ 12">
            <a:extLst>
              <a:ext uri="{FF2B5EF4-FFF2-40B4-BE49-F238E27FC236}">
                <a16:creationId xmlns:a16="http://schemas.microsoft.com/office/drawing/2014/main" id="{5231B39B-698F-94A8-C894-4E80A23925F3}"/>
              </a:ext>
            </a:extLst>
          </p:cNvPr>
          <p:cNvSpPr/>
          <p:nvPr/>
        </p:nvSpPr>
        <p:spPr>
          <a:xfrm>
            <a:off x="720001" y="2583999"/>
            <a:ext cx="2393313" cy="6615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3">
            <a:extLst>
              <a:ext uri="{FF2B5EF4-FFF2-40B4-BE49-F238E27FC236}">
                <a16:creationId xmlns:a16="http://schemas.microsoft.com/office/drawing/2014/main" id="{D4181925-FFC1-AC0B-8BF6-327F3007D2C7}"/>
              </a:ext>
            </a:extLst>
          </p:cNvPr>
          <p:cNvSpPr/>
          <p:nvPr/>
        </p:nvSpPr>
        <p:spPr>
          <a:xfrm>
            <a:off x="720001" y="4759029"/>
            <a:ext cx="2393313" cy="6615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F27D677-F933-1B3A-55D2-D0702A11C9A7}"/>
              </a:ext>
            </a:extLst>
          </p:cNvPr>
          <p:cNvGrpSpPr/>
          <p:nvPr/>
        </p:nvGrpSpPr>
        <p:grpSpPr>
          <a:xfrm>
            <a:off x="447664" y="251476"/>
            <a:ext cx="10801030" cy="774700"/>
            <a:chOff x="640568" y="4389567"/>
            <a:chExt cx="10801030" cy="774700"/>
          </a:xfrm>
        </p:grpSpPr>
        <p:sp>
          <p:nvSpPr>
            <p:cNvPr id="10" name="フローチャート: 論理積ゲート 9">
              <a:extLst>
                <a:ext uri="{FF2B5EF4-FFF2-40B4-BE49-F238E27FC236}">
                  <a16:creationId xmlns:a16="http://schemas.microsoft.com/office/drawing/2014/main" id="{05D43382-72A8-3DEA-1A12-DEF63669DFA4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B06F5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36E75A1-9990-5721-B662-C10F8D3A2516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D1A59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フローチャート: 論理積ゲート 11">
              <a:extLst>
                <a:ext uri="{FF2B5EF4-FFF2-40B4-BE49-F238E27FC236}">
                  <a16:creationId xmlns:a16="http://schemas.microsoft.com/office/drawing/2014/main" id="{D5277FB3-D6F2-9512-F5BB-CE2B4D8A81F6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D1A590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BDF1E3-EAC1-3455-5FB4-A2B950B56CEE}"/>
              </a:ext>
            </a:extLst>
          </p:cNvPr>
          <p:cNvSpPr txBox="1"/>
          <p:nvPr/>
        </p:nvSpPr>
        <p:spPr>
          <a:xfrm>
            <a:off x="570937" y="280428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２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A9A803-42C3-C02D-856E-547DFC872C94}"/>
              </a:ext>
            </a:extLst>
          </p:cNvPr>
          <p:cNvSpPr txBox="1"/>
          <p:nvPr/>
        </p:nvSpPr>
        <p:spPr>
          <a:xfrm>
            <a:off x="1506538" y="280981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平面図の読み方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4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C3F517-DA58-3421-1A5F-6A3F1147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05EBEA-81C3-93FC-18E2-007A6A475F49}"/>
              </a:ext>
            </a:extLst>
          </p:cNvPr>
          <p:cNvSpPr txBox="1"/>
          <p:nvPr/>
        </p:nvSpPr>
        <p:spPr>
          <a:xfrm>
            <a:off x="696000" y="255006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）間取りの言葉の意味は？</a:t>
            </a:r>
            <a:endParaRPr kumimoji="1" lang="ja-JP" altLang="en-US" sz="44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9FEB65-70E7-A556-2504-DE3A6C38F699}"/>
              </a:ext>
            </a:extLst>
          </p:cNvPr>
          <p:cNvSpPr txBox="1"/>
          <p:nvPr/>
        </p:nvSpPr>
        <p:spPr>
          <a:xfrm>
            <a:off x="5588316" y="1399598"/>
            <a:ext cx="5931685" cy="461664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0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数字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3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居室の数</a:t>
            </a:r>
            <a:endParaRPr lang="en-US" altLang="ja-JP" sz="30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" altLang="ja-JP" sz="30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LDK</a:t>
            </a:r>
          </a:p>
          <a:p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" altLang="ja-JP" sz="3000" dirty="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L</a:t>
            </a:r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＝</a:t>
            </a:r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Living</a:t>
            </a:r>
          </a:p>
          <a:p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" altLang="ja-JP" sz="3000" dirty="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D</a:t>
            </a:r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＝</a:t>
            </a:r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Dining</a:t>
            </a:r>
          </a:p>
          <a:p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" altLang="ja-JP" sz="3000" dirty="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K</a:t>
            </a:r>
            <a:r>
              <a:rPr lang="ja-JP" altLang="en-US" sz="3000">
                <a:solidFill>
                  <a:schemeClr val="accent5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＝</a:t>
            </a:r>
            <a:r>
              <a:rPr lang="ja-JP" altLang="en-US" sz="300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" altLang="ja-JP" sz="3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Kitchen</a:t>
            </a:r>
          </a:p>
          <a:p>
            <a:endParaRPr lang="en" altLang="ja-JP" sz="3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" altLang="ja-JP" sz="30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UB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3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ユニットバス</a:t>
            </a:r>
          </a:p>
          <a:p>
            <a:endParaRPr lang="ja-JP" altLang="en-US" sz="30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" altLang="ja-JP" sz="30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WIC</a:t>
            </a:r>
            <a:r>
              <a:rPr lang="ja-JP" altLang="en" sz="30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30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ウォークインクローゼット</a:t>
            </a:r>
            <a:endParaRPr kumimoji="1" lang="ja-JP" altLang="en-US" sz="3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B8B9053-3A2A-ED3E-FE88-8D3A2D96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06" y="1230469"/>
            <a:ext cx="3141345" cy="4954905"/>
          </a:xfrm>
          <a:prstGeom prst="rect">
            <a:avLst/>
          </a:prstGeom>
        </p:spPr>
      </p:pic>
      <p:sp>
        <p:nvSpPr>
          <p:cNvPr id="4" name="メモ 5">
            <a:extLst>
              <a:ext uri="{FF2B5EF4-FFF2-40B4-BE49-F238E27FC236}">
                <a16:creationId xmlns:a16="http://schemas.microsoft.com/office/drawing/2014/main" id="{566D0F77-AE30-B0B0-CBC1-BB242D33BE66}"/>
              </a:ext>
            </a:extLst>
          </p:cNvPr>
          <p:cNvSpPr/>
          <p:nvPr/>
        </p:nvSpPr>
        <p:spPr>
          <a:xfrm>
            <a:off x="6644819" y="1407738"/>
            <a:ext cx="1910846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5">
            <a:extLst>
              <a:ext uri="{FF2B5EF4-FFF2-40B4-BE49-F238E27FC236}">
                <a16:creationId xmlns:a16="http://schemas.microsoft.com/office/drawing/2014/main" id="{6B57FCD9-549D-E6DF-E31A-2EFA4129AB41}"/>
              </a:ext>
            </a:extLst>
          </p:cNvPr>
          <p:cNvSpPr/>
          <p:nvPr/>
        </p:nvSpPr>
        <p:spPr>
          <a:xfrm>
            <a:off x="6833904" y="2737984"/>
            <a:ext cx="1559971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5">
            <a:extLst>
              <a:ext uri="{FF2B5EF4-FFF2-40B4-BE49-F238E27FC236}">
                <a16:creationId xmlns:a16="http://schemas.microsoft.com/office/drawing/2014/main" id="{2E3CA7F1-81B0-6780-7CE9-1D342817DBFD}"/>
              </a:ext>
            </a:extLst>
          </p:cNvPr>
          <p:cNvSpPr/>
          <p:nvPr/>
        </p:nvSpPr>
        <p:spPr>
          <a:xfrm>
            <a:off x="6849323" y="3254543"/>
            <a:ext cx="1559971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5">
            <a:extLst>
              <a:ext uri="{FF2B5EF4-FFF2-40B4-BE49-F238E27FC236}">
                <a16:creationId xmlns:a16="http://schemas.microsoft.com/office/drawing/2014/main" id="{806B42B0-061F-EDB8-52FB-3DEB0C85506F}"/>
              </a:ext>
            </a:extLst>
          </p:cNvPr>
          <p:cNvSpPr/>
          <p:nvPr/>
        </p:nvSpPr>
        <p:spPr>
          <a:xfrm>
            <a:off x="6849323" y="3775506"/>
            <a:ext cx="1559971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5">
            <a:extLst>
              <a:ext uri="{FF2B5EF4-FFF2-40B4-BE49-F238E27FC236}">
                <a16:creationId xmlns:a16="http://schemas.microsoft.com/office/drawing/2014/main" id="{3348A824-AE45-7E06-D5F7-6CDAAC8B9237}"/>
              </a:ext>
            </a:extLst>
          </p:cNvPr>
          <p:cNvSpPr/>
          <p:nvPr/>
        </p:nvSpPr>
        <p:spPr>
          <a:xfrm>
            <a:off x="6266303" y="4602566"/>
            <a:ext cx="2726009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5">
            <a:extLst>
              <a:ext uri="{FF2B5EF4-FFF2-40B4-BE49-F238E27FC236}">
                <a16:creationId xmlns:a16="http://schemas.microsoft.com/office/drawing/2014/main" id="{E51D1971-413E-E4E9-43BE-C8366C650E5F}"/>
              </a:ext>
            </a:extLst>
          </p:cNvPr>
          <p:cNvSpPr/>
          <p:nvPr/>
        </p:nvSpPr>
        <p:spPr>
          <a:xfrm>
            <a:off x="6456712" y="5515464"/>
            <a:ext cx="4834801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8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1BEE73-06AE-D506-726E-E0524084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3F4B79-992F-4F44-9909-274D1FD1D671}"/>
              </a:ext>
            </a:extLst>
          </p:cNvPr>
          <p:cNvSpPr txBox="1"/>
          <p:nvPr/>
        </p:nvSpPr>
        <p:spPr>
          <a:xfrm>
            <a:off x="149917" y="306404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）平面図</a:t>
            </a:r>
            <a:endParaRPr kumimoji="1" lang="ja-JP" altLang="en-US" sz="44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73126B-F899-422A-390A-BB0CA3A0DDBD}"/>
              </a:ext>
            </a:extLst>
          </p:cNvPr>
          <p:cNvSpPr txBox="1"/>
          <p:nvPr/>
        </p:nvSpPr>
        <p:spPr>
          <a:xfrm>
            <a:off x="640968" y="1435395"/>
            <a:ext cx="3484465" cy="17235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" altLang="ja-JP" sz="28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JIS</a:t>
            </a:r>
            <a:r>
              <a:rPr lang="ja-JP" altLang="en-US" sz="28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＝ 日本産業規格</a:t>
            </a:r>
            <a:endParaRPr lang="en" altLang="ja-JP" sz="2800" dirty="0">
              <a:solidFill>
                <a:srgbClr val="0070C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" sz="280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Japan Industrial Standards</a:t>
            </a:r>
            <a:r>
              <a:rPr lang="ja-JP" altLang="en" sz="280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で平面記号が定められている。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B064F224-3340-461A-418D-B53B5A3D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683" y="542261"/>
            <a:ext cx="7772400" cy="5548438"/>
          </a:xfrm>
          <a:prstGeom prst="rect">
            <a:avLst/>
          </a:prstGeom>
        </p:spPr>
      </p:pic>
      <p:sp>
        <p:nvSpPr>
          <p:cNvPr id="8" name="メモ 5">
            <a:extLst>
              <a:ext uri="{FF2B5EF4-FFF2-40B4-BE49-F238E27FC236}">
                <a16:creationId xmlns:a16="http://schemas.microsoft.com/office/drawing/2014/main" id="{963C2ABC-C1B8-DAA6-DFCB-54F90D7A7FF5}"/>
              </a:ext>
            </a:extLst>
          </p:cNvPr>
          <p:cNvSpPr/>
          <p:nvPr/>
        </p:nvSpPr>
        <p:spPr>
          <a:xfrm>
            <a:off x="640968" y="1360966"/>
            <a:ext cx="634939" cy="49648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44FB0-0CEF-135C-45CC-69CEC78F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9FC09C2-5578-3679-DC3F-FD4EFD79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54AEF9-E0FF-16BB-86AB-810E4AE600BA}"/>
              </a:ext>
            </a:extLst>
          </p:cNvPr>
          <p:cNvSpPr txBox="1"/>
          <p:nvPr/>
        </p:nvSpPr>
        <p:spPr>
          <a:xfrm>
            <a:off x="485257" y="576317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）人の活動と間取り</a:t>
            </a:r>
            <a:endParaRPr kumimoji="1" lang="ja-JP" altLang="en-US" sz="44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81CEDF-3C0E-E8D8-189A-316251560863}"/>
              </a:ext>
            </a:extLst>
          </p:cNvPr>
          <p:cNvSpPr txBox="1"/>
          <p:nvPr/>
        </p:nvSpPr>
        <p:spPr>
          <a:xfrm>
            <a:off x="949358" y="1935247"/>
            <a:ext cx="9871799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住まいの中で、人が通る経路を表した線を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動線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という。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D1F305-F09D-25EF-362C-C735BF8335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133" y="4240474"/>
            <a:ext cx="1303024" cy="2077526"/>
          </a:xfrm>
          <a:prstGeom prst="rect">
            <a:avLst/>
          </a:prstGeom>
        </p:spPr>
      </p:pic>
      <p:sp>
        <p:nvSpPr>
          <p:cNvPr id="7" name="メモ 5">
            <a:extLst>
              <a:ext uri="{FF2B5EF4-FFF2-40B4-BE49-F238E27FC236}">
                <a16:creationId xmlns:a16="http://schemas.microsoft.com/office/drawing/2014/main" id="{B33B2BED-B53C-1C84-2EBA-20B7A456C503}"/>
              </a:ext>
            </a:extLst>
          </p:cNvPr>
          <p:cNvSpPr/>
          <p:nvPr/>
        </p:nvSpPr>
        <p:spPr>
          <a:xfrm>
            <a:off x="4503106" y="2841240"/>
            <a:ext cx="1790690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48245EA-736C-9163-0EA4-FB7474F155D9}"/>
              </a:ext>
            </a:extLst>
          </p:cNvPr>
          <p:cNvGrpSpPr/>
          <p:nvPr/>
        </p:nvGrpSpPr>
        <p:grpSpPr>
          <a:xfrm>
            <a:off x="6544519" y="4279062"/>
            <a:ext cx="2973614" cy="1282700"/>
            <a:chOff x="2001157" y="4359007"/>
            <a:chExt cx="2973614" cy="12827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E617BC4-C6C4-10BF-150B-1CDD07FCC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1157" y="4359007"/>
              <a:ext cx="2973614" cy="12827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91E3FAA-85A8-362A-5A36-10E5D4202A0A}"/>
                </a:ext>
              </a:extLst>
            </p:cNvPr>
            <p:cNvSpPr txBox="1"/>
            <p:nvPr/>
          </p:nvSpPr>
          <p:spPr>
            <a:xfrm>
              <a:off x="2086099" y="4492525"/>
              <a:ext cx="2254831" cy="1015663"/>
            </a:xfrm>
            <a:prstGeom prst="rect">
              <a:avLst/>
            </a:prstGeom>
            <a:noFill/>
            <a:effectLst/>
          </p:spPr>
          <p:txBody>
            <a:bodyPr wrap="square" rtlCol="0" anchor="t" anchorCtr="0">
              <a:spAutoFit/>
            </a:bodyPr>
            <a:lstStyle/>
            <a:p>
              <a:r>
                <a:rPr lang="ja-JP" altLang="en-US" sz="2000">
                  <a:latin typeface="MS Gothic" panose="020B0609070205080204" pitchFamily="49" charset="-128"/>
                  <a:ea typeface="MS Gothic" panose="020B0609070205080204" pitchFamily="49" charset="-128"/>
                </a:rPr>
                <a:t>よく通るルートとあまり通らないルートがあるね！</a:t>
              </a:r>
              <a:endParaRPr kumimoji="1"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0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ja-JP" altLang="en-US" sz="5400" dirty="0">
                <a:solidFill>
                  <a:srgbClr val="D1A59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r>
              <a:rPr lang="ja-JP" altLang="en-US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私たちの暮らす住まいとは？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D5AA64-6301-3E43-8913-B809F1A67B90}"/>
              </a:ext>
            </a:extLst>
          </p:cNvPr>
          <p:cNvCxnSpPr>
            <a:cxnSpLocks/>
          </p:cNvCxnSpPr>
          <p:nvPr/>
        </p:nvCxnSpPr>
        <p:spPr>
          <a:xfrm>
            <a:off x="1169894" y="3683977"/>
            <a:ext cx="9776012" cy="0"/>
          </a:xfrm>
          <a:prstGeom prst="line">
            <a:avLst/>
          </a:prstGeom>
          <a:ln w="63500">
            <a:solidFill>
              <a:srgbClr val="D1A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726A5E-B504-60DD-C60E-8C93BCE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A101-AC2A-0E60-DCC1-12DA6711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63956A5D-6FCB-BA92-93AB-14EB16B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BE46FD-B0CF-60A1-CF22-7A13FFF889DA}"/>
              </a:ext>
            </a:extLst>
          </p:cNvPr>
          <p:cNvSpPr txBox="1"/>
          <p:nvPr/>
        </p:nvSpPr>
        <p:spPr>
          <a:xfrm>
            <a:off x="720000" y="540000"/>
            <a:ext cx="9871799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いい家づくりは</a:t>
            </a:r>
            <a:r>
              <a:rPr lang="ja-JP" altLang="en-US" sz="36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動線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で決まる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2014C7-AC17-6429-7A51-98CA6193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628" y="1093998"/>
            <a:ext cx="5833228" cy="51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9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763802F0-84A0-2F82-658F-EF91751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DFA970BB-34BC-07F4-AFB7-FE0A52B6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60000"/>
            <a:ext cx="2864227" cy="1234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0C928-8FB4-0C19-0D6F-0134AB518362}"/>
              </a:ext>
            </a:extLst>
          </p:cNvPr>
          <p:cNvSpPr txBox="1"/>
          <p:nvPr/>
        </p:nvSpPr>
        <p:spPr>
          <a:xfrm>
            <a:off x="4190173" y="539897"/>
            <a:ext cx="7019743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どちらの家に住みたい？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9A819D-015B-3DE7-431E-BF82049F04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27" r="45879"/>
          <a:stretch/>
        </p:blipFill>
        <p:spPr>
          <a:xfrm>
            <a:off x="1974890" y="4725268"/>
            <a:ext cx="4514073" cy="16068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541E7D-F1FE-1A79-4CAA-787BE98A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44" t="63427"/>
          <a:stretch/>
        </p:blipFill>
        <p:spPr>
          <a:xfrm>
            <a:off x="8363698" y="4725267"/>
            <a:ext cx="3449435" cy="16068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17D132-6606-77A8-9A92-79678AFE1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79" b="42643"/>
          <a:stretch/>
        </p:blipFill>
        <p:spPr>
          <a:xfrm>
            <a:off x="1569904" y="1900034"/>
            <a:ext cx="4514073" cy="252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061F389-F9EF-7A8B-6DFF-91EF4B2FF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44" b="42643"/>
          <a:stretch/>
        </p:blipFill>
        <p:spPr>
          <a:xfrm>
            <a:off x="8020798" y="1975800"/>
            <a:ext cx="3449435" cy="252000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0F3C89-7E80-CBC7-48C4-5A075844EC41}"/>
              </a:ext>
            </a:extLst>
          </p:cNvPr>
          <p:cNvSpPr txBox="1"/>
          <p:nvPr/>
        </p:nvSpPr>
        <p:spPr>
          <a:xfrm>
            <a:off x="290344" y="1975800"/>
            <a:ext cx="172511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［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A</a:t>
            </a:r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］</a:t>
            </a:r>
            <a:endParaRPr kumimoji="1" lang="ja-JP" altLang="en-US" sz="4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AB26E0-AC0F-A676-1AF7-15EF184B60F8}"/>
              </a:ext>
            </a:extLst>
          </p:cNvPr>
          <p:cNvSpPr txBox="1"/>
          <p:nvPr/>
        </p:nvSpPr>
        <p:spPr>
          <a:xfrm>
            <a:off x="6917988" y="1975800"/>
            <a:ext cx="1725110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［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B</a:t>
            </a:r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］</a:t>
            </a:r>
            <a:endParaRPr kumimoji="1" lang="ja-JP" altLang="en-US" sz="48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94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9AA8A0D8-C828-9942-7A71-8BC57BA6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0B3B-78A7-D91B-D7B7-E62B52B653B5}"/>
              </a:ext>
            </a:extLst>
          </p:cNvPr>
          <p:cNvSpPr txBox="1"/>
          <p:nvPr/>
        </p:nvSpPr>
        <p:spPr>
          <a:xfrm>
            <a:off x="300900" y="1642369"/>
            <a:ext cx="11891100" cy="38779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468000" indent="-3600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所要時間</a:t>
            </a:r>
            <a:r>
              <a:rPr lang="ja-JP" altLang="en-US" sz="36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：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徒歩１分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は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80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メートルとして計算。</a:t>
            </a:r>
          </a:p>
          <a:p>
            <a:pPr marL="468000" indent="-3600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家賃：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毎月払うお金。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872000"/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収入（手取りの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３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分の１以下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が目安。</a:t>
            </a:r>
          </a:p>
          <a:p>
            <a:pPr marL="468000" indent="-3600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敷金：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部屋の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保証金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872000"/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退出する際にリフォーム代を引いて</a:t>
            </a:r>
            <a:r>
              <a:rPr lang="ja-JP" altLang="en-US" sz="36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返金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される。</a:t>
            </a:r>
          </a:p>
          <a:p>
            <a:pPr marL="468000" indent="-3600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礼金：</a:t>
            </a:r>
            <a:r>
              <a:rPr lang="en-US" altLang="ja-JP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家主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への謝礼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金。返金されない。</a:t>
            </a:r>
            <a:endParaRPr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468000" indent="-360000"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管理費：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共用スペースの</a:t>
            </a:r>
            <a:r>
              <a:rPr lang="ja-JP" altLang="en-US" sz="36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維持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や</a:t>
            </a:r>
            <a:r>
              <a:rPr lang="ja-JP" altLang="en-US" sz="3600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保全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にかかるお金。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3A1929-5034-20F2-FB47-BC7564E07C70}"/>
              </a:ext>
            </a:extLst>
          </p:cNvPr>
          <p:cNvSpPr txBox="1"/>
          <p:nvPr/>
        </p:nvSpPr>
        <p:spPr>
          <a:xfrm>
            <a:off x="401108" y="529374"/>
            <a:ext cx="5085292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〈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住宅情報のヒント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〉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160121CD-2A8F-0A4B-DDC6-82F792A1B317}"/>
              </a:ext>
            </a:extLst>
          </p:cNvPr>
          <p:cNvSpPr/>
          <p:nvPr/>
        </p:nvSpPr>
        <p:spPr>
          <a:xfrm>
            <a:off x="5353434" y="1693777"/>
            <a:ext cx="821103" cy="5018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7">
            <a:extLst>
              <a:ext uri="{FF2B5EF4-FFF2-40B4-BE49-F238E27FC236}">
                <a16:creationId xmlns:a16="http://schemas.microsoft.com/office/drawing/2014/main" id="{66DF78EF-D181-D429-F49B-9540450B8989}"/>
              </a:ext>
            </a:extLst>
          </p:cNvPr>
          <p:cNvSpPr/>
          <p:nvPr/>
        </p:nvSpPr>
        <p:spPr>
          <a:xfrm>
            <a:off x="5876335" y="2754603"/>
            <a:ext cx="740229" cy="5018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8">
            <a:extLst>
              <a:ext uri="{FF2B5EF4-FFF2-40B4-BE49-F238E27FC236}">
                <a16:creationId xmlns:a16="http://schemas.microsoft.com/office/drawing/2014/main" id="{C4D0013A-6BAE-6DCB-E811-75DED1A7F4F4}"/>
              </a:ext>
            </a:extLst>
          </p:cNvPr>
          <p:cNvSpPr/>
          <p:nvPr/>
        </p:nvSpPr>
        <p:spPr>
          <a:xfrm>
            <a:off x="3619501" y="3346745"/>
            <a:ext cx="1665513" cy="5018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9">
            <a:extLst>
              <a:ext uri="{FF2B5EF4-FFF2-40B4-BE49-F238E27FC236}">
                <a16:creationId xmlns:a16="http://schemas.microsoft.com/office/drawing/2014/main" id="{52AC641E-6B7A-7D9E-68F5-F3203C3470B9}"/>
              </a:ext>
            </a:extLst>
          </p:cNvPr>
          <p:cNvSpPr/>
          <p:nvPr/>
        </p:nvSpPr>
        <p:spPr>
          <a:xfrm>
            <a:off x="2182587" y="4435316"/>
            <a:ext cx="1284514" cy="501829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2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54A3C-22DF-6174-8C66-482BECF690BD}"/>
              </a:ext>
            </a:extLst>
          </p:cNvPr>
          <p:cNvSpPr txBox="1"/>
          <p:nvPr/>
        </p:nvSpPr>
        <p:spPr>
          <a:xfrm>
            <a:off x="5179704" y="730777"/>
            <a:ext cx="6499152" cy="13388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私たちが暮らす住まいの役割に</a:t>
            </a:r>
          </a:p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気づこう。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D8525A-1C66-551E-6588-1F87B8503294}"/>
              </a:ext>
            </a:extLst>
          </p:cNvPr>
          <p:cNvSpPr txBox="1"/>
          <p:nvPr/>
        </p:nvSpPr>
        <p:spPr>
          <a:xfrm>
            <a:off x="5179704" y="2636777"/>
            <a:ext cx="6499152" cy="13388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住まいの役割について自分の</a:t>
            </a:r>
          </a:p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生活と結びつけてみよう。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675848-27CE-B15B-AD00-54B70F036C1A}"/>
              </a:ext>
            </a:extLst>
          </p:cNvPr>
          <p:cNvSpPr txBox="1"/>
          <p:nvPr/>
        </p:nvSpPr>
        <p:spPr>
          <a:xfrm>
            <a:off x="5179704" y="4709146"/>
            <a:ext cx="6499152" cy="13388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平面図を読み、自分の未来の住</a:t>
            </a:r>
          </a:p>
          <a:p>
            <a:pPr>
              <a:spcAft>
                <a:spcPts val="1800"/>
              </a:spcAft>
            </a:pP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まいについて想像してみよう。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B33A1C-7B67-AB7C-61E6-5B85EB24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"/>
          <a:stretch/>
        </p:blipFill>
        <p:spPr>
          <a:xfrm>
            <a:off x="625568" y="750276"/>
            <a:ext cx="4105291" cy="1354237"/>
          </a:xfrm>
          <a:prstGeom prst="rect">
            <a:avLst/>
          </a:prstGeom>
        </p:spPr>
      </p:pic>
      <p:pic>
        <p:nvPicPr>
          <p:cNvPr id="5" name="図 4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450E51-8379-231D-2C13-81F31991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6" r="1"/>
          <a:stretch/>
        </p:blipFill>
        <p:spPr>
          <a:xfrm>
            <a:off x="625568" y="2379452"/>
            <a:ext cx="4265592" cy="1659153"/>
          </a:xfrm>
          <a:prstGeom prst="rect">
            <a:avLst/>
          </a:prstGeom>
        </p:spPr>
      </p:pic>
      <p:pic>
        <p:nvPicPr>
          <p:cNvPr id="7" name="図 6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616C91-B9BA-E78B-67F0-2A416A36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568" y="4506128"/>
            <a:ext cx="3933110" cy="1474916"/>
          </a:xfrm>
          <a:prstGeom prst="rect">
            <a:avLst/>
          </a:prstGeom>
        </p:spPr>
      </p:pic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F5F73C2-048E-3FDC-5315-B742C126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C5C11-4E08-1BA0-E3E1-547B2FE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 descr="シャツ, 男, 立つ, 記号 が含まれている画像&#10;&#10;自動的に生成された説明">
            <a:extLst>
              <a:ext uri="{FF2B5EF4-FFF2-40B4-BE49-F238E27FC236}">
                <a16:creationId xmlns:a16="http://schemas.microsoft.com/office/drawing/2014/main" id="{AEC0D428-CDCA-948F-74F7-343B609E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35" y="3797870"/>
            <a:ext cx="6147442" cy="2496271"/>
          </a:xfrm>
          <a:prstGeom prst="rect">
            <a:avLst/>
          </a:prstGeom>
        </p:spPr>
      </p:pic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4A22D1A2-51BC-5D65-E34C-BA09DD43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33" y="136525"/>
            <a:ext cx="8752933" cy="35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D74CB08-1981-AA64-50CD-5A88D666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4D6D09-B15C-584C-B87E-3D3F5DE82770}"/>
              </a:ext>
            </a:extLst>
          </p:cNvPr>
          <p:cNvSpPr txBox="1"/>
          <p:nvPr/>
        </p:nvSpPr>
        <p:spPr>
          <a:xfrm>
            <a:off x="1698644" y="493104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住まいの役割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8E14D4-C159-186C-FEDD-DB08470B0FE7}"/>
              </a:ext>
            </a:extLst>
          </p:cNvPr>
          <p:cNvSpPr txBox="1"/>
          <p:nvPr/>
        </p:nvSpPr>
        <p:spPr>
          <a:xfrm>
            <a:off x="790273" y="1767006"/>
            <a:ext cx="10800000" cy="3323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私たちは、住まいの中でさまざまな 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生活行為</a:t>
            </a:r>
            <a:endParaRPr lang="en-US" altLang="ja-JP" sz="3600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をしており、それぞれの行為はさまざまな空間で行われる。</a:t>
            </a:r>
            <a:endParaRPr kumimoji="1"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一般的に個人空間は</a:t>
            </a:r>
            <a:r>
              <a:rPr lang="ja-JP" altLang="en-US" sz="36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独立性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を確保して </a:t>
            </a:r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プライバシー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を大切にし、家族空間は</a:t>
            </a:r>
            <a:r>
              <a:rPr lang="ja-JP" altLang="en-US" sz="36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一体感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を感じられるように</a:t>
            </a:r>
            <a:r>
              <a:rPr lang="ja-JP" altLang="en-US" sz="360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安らぎの空間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にする。</a:t>
            </a:r>
            <a:endParaRPr kumimoji="1" lang="ja-JP" altLang="en-US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5115787-3DB1-65C0-5D01-908D4298B55D}"/>
              </a:ext>
            </a:extLst>
          </p:cNvPr>
          <p:cNvGrpSpPr/>
          <p:nvPr/>
        </p:nvGrpSpPr>
        <p:grpSpPr>
          <a:xfrm>
            <a:off x="399738" y="465606"/>
            <a:ext cx="10801030" cy="774700"/>
            <a:chOff x="640568" y="4389567"/>
            <a:chExt cx="10801030" cy="774700"/>
          </a:xfrm>
        </p:grpSpPr>
        <p:sp>
          <p:nvSpPr>
            <p:cNvPr id="10" name="フローチャート: 論理積ゲート 9">
              <a:extLst>
                <a:ext uri="{FF2B5EF4-FFF2-40B4-BE49-F238E27FC236}">
                  <a16:creationId xmlns:a16="http://schemas.microsoft.com/office/drawing/2014/main" id="{9BBD18F1-55AF-D5B7-28C2-885F55E790ED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B06F58">
                <a:alpha val="7960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CE92BF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315350A-BBAE-3190-5445-31FC26EDEB52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D1A590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フローチャート: 論理積ゲート 12">
              <a:extLst>
                <a:ext uri="{FF2B5EF4-FFF2-40B4-BE49-F238E27FC236}">
                  <a16:creationId xmlns:a16="http://schemas.microsoft.com/office/drawing/2014/main" id="{CD397EB5-3BB1-4B95-8156-5B191A05B7C0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D1A590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3F56EB-E6E4-998D-9747-9F3AEDD6C451}"/>
              </a:ext>
            </a:extLst>
          </p:cNvPr>
          <p:cNvSpPr txBox="1"/>
          <p:nvPr/>
        </p:nvSpPr>
        <p:spPr>
          <a:xfrm>
            <a:off x="563117" y="47689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１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メモ 5">
            <a:extLst>
              <a:ext uri="{FF2B5EF4-FFF2-40B4-BE49-F238E27FC236}">
                <a16:creationId xmlns:a16="http://schemas.microsoft.com/office/drawing/2014/main" id="{E96FF3A2-10A3-AAC2-E1B3-1D08718D406D}"/>
              </a:ext>
            </a:extLst>
          </p:cNvPr>
          <p:cNvSpPr/>
          <p:nvPr/>
        </p:nvSpPr>
        <p:spPr>
          <a:xfrm>
            <a:off x="8310958" y="1696912"/>
            <a:ext cx="2417293" cy="64133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5">
            <a:extLst>
              <a:ext uri="{FF2B5EF4-FFF2-40B4-BE49-F238E27FC236}">
                <a16:creationId xmlns:a16="http://schemas.microsoft.com/office/drawing/2014/main" id="{B1AEE529-1F86-B766-6FFF-6F5E687DE326}"/>
              </a:ext>
            </a:extLst>
          </p:cNvPr>
          <p:cNvSpPr/>
          <p:nvPr/>
        </p:nvSpPr>
        <p:spPr>
          <a:xfrm>
            <a:off x="8707906" y="3305973"/>
            <a:ext cx="2882367" cy="641331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4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0AE5-9F3B-CBEF-A6B1-0B7F23A0C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78416879-6590-F919-A553-AA2CEAD1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ACCAA8-E724-730A-7DC6-16A97F232A51}"/>
              </a:ext>
            </a:extLst>
          </p:cNvPr>
          <p:cNvSpPr txBox="1"/>
          <p:nvPr/>
        </p:nvSpPr>
        <p:spPr>
          <a:xfrm>
            <a:off x="720001" y="1620000"/>
            <a:ext cx="10800000" cy="5539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住空間と生活行為の関係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90939C-B155-E50A-A121-7E8A53F73365}"/>
              </a:ext>
            </a:extLst>
          </p:cNvPr>
          <p:cNvSpPr txBox="1"/>
          <p:nvPr/>
        </p:nvSpPr>
        <p:spPr>
          <a:xfrm>
            <a:off x="313509" y="533381"/>
            <a:ext cx="11158491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4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）住まいの空間</a:t>
            </a:r>
            <a:endParaRPr kumimoji="1" lang="ja-JP" altLang="en-US" sz="4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A3ECDB-AFBC-AD67-71A5-DC222226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530785"/>
            <a:ext cx="76962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1CF39-0895-4B12-D79A-BCEF6FB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8FECDDC-4CB3-B0FA-38F4-2B5EED4F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74B27A-F367-6287-5931-3E52446C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60" y="1648709"/>
            <a:ext cx="76390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C53C-082D-9723-8000-A588EC6E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6A2B82C-BE04-F1C4-2234-588C12D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002ED8-5985-A861-42F9-9E1C24D5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40" y="1619970"/>
            <a:ext cx="77533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12A3D-BBEE-1858-3FB8-00EEB3AE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0AFA52E6-CD89-6298-0A6E-B6CF5076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76D309-523B-C890-3EA0-F06842FF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66" y="1513002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A7F7802BC47F447A89A911457D48D3C" ma:contentTypeVersion="16" ma:contentTypeDescription="新しいドキュメントを作成します。" ma:contentTypeScope="" ma:versionID="5ea64dc30f45962dc8b667f574c4a3bc">
  <xsd:schema xmlns:xsd="http://www.w3.org/2001/XMLSchema" xmlns:xs="http://www.w3.org/2001/XMLSchema" xmlns:p="http://schemas.microsoft.com/office/2006/metadata/properties" xmlns:ns2="00c92678-ffac-41a5-9288-135868ad8e8c" xmlns:ns3="9121a088-fc71-45a6-8b1f-b176b5eb726b" targetNamespace="http://schemas.microsoft.com/office/2006/metadata/properties" ma:root="true" ma:fieldsID="4c0275a0888d2faee6eda2c50ff0c063" ns2:_="" ns3:_="">
    <xsd:import namespace="00c92678-ffac-41a5-9288-135868ad8e8c"/>
    <xsd:import namespace="9121a088-fc71-45a6-8b1f-b176b5eb7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x65e5__x4ed8__x3068__x6642__x9593_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92678-ffac-41a5-9288-135868ad8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x65e5__x4ed8__x3068__x6642__x9593_" ma:index="20" nillable="true" ma:displayName="日付と時間" ma:format="DateOnly" ma:internalName="_x65e5__x4ed8__x3068__x6642__x9593_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1a088-fc71-45a6-8b1f-b176b5eb72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ef09-308f-46e4-b65f-eea847356b21}" ma:internalName="TaxCatchAll" ma:showField="CatchAllData" ma:web="9121a088-fc71-45a6-8b1f-b176b5eb7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9593_ xmlns="00c92678-ffac-41a5-9288-135868ad8e8c" xsi:nil="true"/>
    <TaxCatchAll xmlns="9121a088-fc71-45a6-8b1f-b176b5eb726b" xsi:nil="true"/>
    <lcf76f155ced4ddcb4097134ff3c332f xmlns="00c92678-ffac-41a5-9288-135868ad8e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7A5EA9-C720-43EE-9BA2-09EC6D1F8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92678-ffac-41a5-9288-135868ad8e8c"/>
    <ds:schemaRef ds:uri="9121a088-fc71-45a6-8b1f-b176b5eb7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FD9F4-7F0F-453A-8132-B2DC4D31A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9E7A2-CB03-4C94-9A7A-42BE198D406B}">
  <ds:schemaRefs>
    <ds:schemaRef ds:uri="http://schemas.microsoft.com/office/2006/metadata/properties"/>
    <ds:schemaRef ds:uri="http://schemas.microsoft.com/office/infopath/2007/PartnerControls"/>
    <ds:schemaRef ds:uri="00c92678-ffac-41a5-9288-135868ad8e8c"/>
    <ds:schemaRef ds:uri="9121a088-fc71-45a6-8b1f-b176b5eb72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542</Words>
  <Application>Microsoft Macintosh PowerPoint</Application>
  <PresentationFormat>ワイド画面</PresentationFormat>
  <Paragraphs>98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MS Gothic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石本 忠廣</dc:creator>
  <cp:keywords/>
  <dc:description/>
  <cp:lastModifiedBy>炭竃 智</cp:lastModifiedBy>
  <cp:revision>69</cp:revision>
  <cp:lastPrinted>2021-12-07T06:42:54Z</cp:lastPrinted>
  <dcterms:created xsi:type="dcterms:W3CDTF">2021-12-07T04:03:17Z</dcterms:created>
  <dcterms:modified xsi:type="dcterms:W3CDTF">2026-03-02T09:51:08Z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0x0101005A7F7802BC47F447A89A911457D48D3C</vt:lpwstr>
  </property>
  <property fmtid="{D5CDD505-2E9C-101B-9397-08002B2CF9AE}" pid="3" name="MediaServiceImageTags">
    <vt:lpwstr/>
  </property>
</Properties>
</file>