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363" r:id="rId7"/>
    <p:sldId id="386" r:id="rId8"/>
    <p:sldId id="364" r:id="rId9"/>
    <p:sldId id="289" r:id="rId10"/>
    <p:sldId id="259" r:id="rId11"/>
    <p:sldId id="369" r:id="rId12"/>
    <p:sldId id="370" r:id="rId13"/>
    <p:sldId id="371" r:id="rId14"/>
    <p:sldId id="368" r:id="rId15"/>
    <p:sldId id="372" r:id="rId16"/>
    <p:sldId id="375" r:id="rId17"/>
    <p:sldId id="373" r:id="rId18"/>
    <p:sldId id="374" r:id="rId19"/>
    <p:sldId id="376" r:id="rId20"/>
    <p:sldId id="377" r:id="rId21"/>
    <p:sldId id="384" r:id="rId22"/>
    <p:sldId id="378" r:id="rId23"/>
    <p:sldId id="379" r:id="rId24"/>
    <p:sldId id="380" r:id="rId25"/>
    <p:sldId id="381" r:id="rId26"/>
    <p:sldId id="382" r:id="rId27"/>
    <p:sldId id="387" r:id="rId28"/>
    <p:sldId id="388" r:id="rId29"/>
    <p:sldId id="385" r:id="rId30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D"/>
    <a:srgbClr val="F19DB8"/>
    <a:srgbClr val="EA608E"/>
    <a:srgbClr val="FFE5FD"/>
    <a:srgbClr val="7DCDF4"/>
    <a:srgbClr val="0EAD67"/>
    <a:srgbClr val="88C897"/>
    <a:srgbClr val="B06F58"/>
    <a:srgbClr val="D1A590"/>
    <a:srgbClr val="AD5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/>
    <p:restoredTop sz="94783"/>
  </p:normalViewPr>
  <p:slideViewPr>
    <p:cSldViewPr snapToGrid="0" snapToObjects="1">
      <p:cViewPr>
        <p:scale>
          <a:sx n="120" d="100"/>
          <a:sy n="120" d="100"/>
        </p:scale>
        <p:origin x="4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5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759AD-0E6A-5446-9256-2AA613174C3E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9D4D84-754B-3641-ACD5-FDD2B87BFB7A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F30E98-7AB5-3147-9595-D7E0FB59A109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1734AC-D8AF-8B4B-8EE6-221235D6DF34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9CCA63-7415-8A43-A0F9-F7D059EC45B1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78178-FED8-1A41-A570-A656EEC2A21F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C95D59-E88F-964D-8681-D5B9162E532D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3D0891-CAA9-CC49-8D59-2124F77197A2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1F023-EE91-8040-81C8-1D77DFD91E8B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89382-012B-3B41-81DE-00B95F410E07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2852D-CB7D-A248-A108-76193BB46504}" type="datetime1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8182D7-6BA6-D948-B9C8-E4D9EE9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fld id="{98EC42AF-F11A-E845-AEFF-BCEBEB410F3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480C49-9893-7E48-8376-A644DBB789DC}"/>
              </a:ext>
            </a:extLst>
          </p:cNvPr>
          <p:cNvSpPr txBox="1"/>
          <p:nvPr/>
        </p:nvSpPr>
        <p:spPr>
          <a:xfrm>
            <a:off x="720090" y="1949550"/>
            <a:ext cx="4398175" cy="196977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6400" b="1">
                <a:solidFill>
                  <a:srgbClr val="00B4E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生涯の</a:t>
            </a:r>
            <a:endParaRPr kumimoji="1" lang="en-US" altLang="ja-JP" sz="6400" b="1" dirty="0">
              <a:solidFill>
                <a:srgbClr val="00B4E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6400" b="1">
                <a:solidFill>
                  <a:srgbClr val="00B4E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生活設計１</a:t>
            </a:r>
            <a:endParaRPr kumimoji="1" lang="ja-JP" altLang="en-US" sz="6400" b="1">
              <a:solidFill>
                <a:srgbClr val="00B4E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5FA4F3-F081-937A-EF43-5CBF3EBF65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442"/>
          <a:stretch>
            <a:fillRect/>
          </a:stretch>
        </p:blipFill>
        <p:spPr>
          <a:xfrm>
            <a:off x="5657412" y="0"/>
            <a:ext cx="6534587" cy="62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A4CAF-B6F7-B2ED-34B7-FD5E7B333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BD69F8-ED1A-386B-06BE-57C5DC8B5891}"/>
              </a:ext>
            </a:extLst>
          </p:cNvPr>
          <p:cNvSpPr txBox="1"/>
          <p:nvPr/>
        </p:nvSpPr>
        <p:spPr>
          <a:xfrm>
            <a:off x="2133600" y="3957942"/>
            <a:ext cx="9633857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　生涯発達　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という</a:t>
            </a:r>
            <a:endParaRPr kumimoji="1" lang="ja-JP" altLang="en-US" sz="5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DEF2359-AD7F-2E0F-3761-986925C1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EEB663-60AB-394A-0BF2-BC7F49DF4B86}"/>
              </a:ext>
            </a:extLst>
          </p:cNvPr>
          <p:cNvSpPr txBox="1"/>
          <p:nvPr/>
        </p:nvSpPr>
        <p:spPr>
          <a:xfrm>
            <a:off x="719677" y="1484539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発達課題を達成し、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生涯にわたり発達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3C796591-DA20-C6CA-BA86-9C7B5CF70148}"/>
              </a:ext>
            </a:extLst>
          </p:cNvPr>
          <p:cNvSpPr/>
          <p:nvPr/>
        </p:nvSpPr>
        <p:spPr>
          <a:xfrm>
            <a:off x="2577496" y="3995441"/>
            <a:ext cx="3420533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F87ED716-FBF4-F1FE-4D42-98FEB442F95D}"/>
              </a:ext>
            </a:extLst>
          </p:cNvPr>
          <p:cNvSpPr/>
          <p:nvPr/>
        </p:nvSpPr>
        <p:spPr>
          <a:xfrm>
            <a:off x="1045029" y="4052311"/>
            <a:ext cx="968829" cy="642257"/>
          </a:xfrm>
          <a:prstGeom prst="rightArrow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20078F-9C95-26D7-A66B-245BB07C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66E378-7FBE-287E-E469-2A687E5C4820}"/>
              </a:ext>
            </a:extLst>
          </p:cNvPr>
          <p:cNvSpPr txBox="1"/>
          <p:nvPr/>
        </p:nvSpPr>
        <p:spPr>
          <a:xfrm>
            <a:off x="838200" y="724340"/>
            <a:ext cx="10752646" cy="7386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人生</a:t>
            </a:r>
            <a:r>
              <a:rPr lang="en-US" altLang="ja-JP" sz="4800" dirty="0">
                <a:latin typeface="MS Gothic" panose="020B0609070205080204" pitchFamily="49" charset="-128"/>
                <a:ea typeface="MS Gothic" panose="020B0609070205080204" pitchFamily="49" charset="-128"/>
              </a:rPr>
              <a:t>100</a:t>
            </a:r>
            <a:r>
              <a:rPr lang="ja-JP" altLang="en-US" sz="4800">
                <a:latin typeface="MS Gothic" panose="020B0609070205080204" pitchFamily="49" charset="-128"/>
                <a:ea typeface="MS Gothic" panose="020B0609070205080204" pitchFamily="49" charset="-128"/>
              </a:rPr>
              <a:t>年時代をどう生きるか？</a:t>
            </a:r>
            <a:endParaRPr kumimoji="1" lang="ja-JP" altLang="en-US" sz="48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807EAF-9D4E-7D1B-FD54-2515B4E3A3A5}"/>
              </a:ext>
            </a:extLst>
          </p:cNvPr>
          <p:cNvSpPr txBox="1"/>
          <p:nvPr/>
        </p:nvSpPr>
        <p:spPr>
          <a:xfrm>
            <a:off x="719999" y="2062264"/>
            <a:ext cx="11208297" cy="20313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日本の平均寿命は世界でトップクラス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「</a:t>
            </a:r>
            <a:r>
              <a:rPr lang="en-US" altLang="ja-JP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2007</a:t>
            </a:r>
            <a:r>
              <a:rPr lang="ja-JP" alt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年に生まれた子どもの半数が</a:t>
            </a:r>
            <a:r>
              <a:rPr lang="en-US" altLang="ja-JP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100</a:t>
            </a:r>
            <a:r>
              <a:rPr lang="ja-JP" alt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歳より長く生きる」という推計もある。</a:t>
            </a:r>
            <a:endParaRPr kumimoji="1" lang="ja-JP" altLang="en-US" sz="4400">
              <a:solidFill>
                <a:schemeClr val="tx1">
                  <a:lumMod val="95000"/>
                  <a:lumOff val="5000"/>
                </a:schemeClr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641FE0-54A8-84EF-6477-8ADA66C7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2" y="4787997"/>
            <a:ext cx="11347756" cy="8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C3137-5435-AD56-F56A-4F7CFA987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C75A1D-BE5B-BDC5-3C1E-D0804281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25D9A3-C007-E97C-CF9D-5AD90962D8C9}"/>
              </a:ext>
            </a:extLst>
          </p:cNvPr>
          <p:cNvSpPr txBox="1"/>
          <p:nvPr/>
        </p:nvSpPr>
        <p:spPr>
          <a:xfrm>
            <a:off x="720000" y="2442678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人生のその後を左右する大きな転機となる出来事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EE8AF3-B9F2-2107-8CD5-322CDA7B4C39}"/>
              </a:ext>
            </a:extLst>
          </p:cNvPr>
          <p:cNvSpPr/>
          <p:nvPr/>
        </p:nvSpPr>
        <p:spPr>
          <a:xfrm>
            <a:off x="3846186" y="4588253"/>
            <a:ext cx="4499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ライフイベント</a:t>
            </a:r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B0CA6F95-C27F-B209-C233-34187FD9E402}"/>
              </a:ext>
            </a:extLst>
          </p:cNvPr>
          <p:cNvSpPr/>
          <p:nvPr/>
        </p:nvSpPr>
        <p:spPr>
          <a:xfrm>
            <a:off x="3581400" y="4689963"/>
            <a:ext cx="4628519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C623C9E-1B97-8551-2B03-EE93E45A8451}"/>
              </a:ext>
            </a:extLst>
          </p:cNvPr>
          <p:cNvGrpSpPr/>
          <p:nvPr/>
        </p:nvGrpSpPr>
        <p:grpSpPr>
          <a:xfrm>
            <a:off x="838200" y="546099"/>
            <a:ext cx="10801030" cy="774700"/>
            <a:chOff x="640568" y="4389567"/>
            <a:chExt cx="10801030" cy="774700"/>
          </a:xfrm>
        </p:grpSpPr>
        <p:sp>
          <p:nvSpPr>
            <p:cNvPr id="7" name="フローチャート: 論理積ゲート 6">
              <a:extLst>
                <a:ext uri="{FF2B5EF4-FFF2-40B4-BE49-F238E27FC236}">
                  <a16:creationId xmlns:a16="http://schemas.microsoft.com/office/drawing/2014/main" id="{5B4E789B-36A6-97C1-B6DC-47782CBC62CE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00B4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4C7BBF7-B4D5-5CF2-98CC-9B9F74A003D5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00B4ED">
                <a:alpha val="3011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highlight>
                  <a:srgbClr val="F19DB8"/>
                </a:highlight>
              </a:endParaRPr>
            </a:p>
          </p:txBody>
        </p:sp>
        <p:sp>
          <p:nvSpPr>
            <p:cNvPr id="9" name="フローチャート: 論理積ゲート 8">
              <a:extLst>
                <a:ext uri="{FF2B5EF4-FFF2-40B4-BE49-F238E27FC236}">
                  <a16:creationId xmlns:a16="http://schemas.microsoft.com/office/drawing/2014/main" id="{B877A1EC-9993-4695-5E7E-3FBB4D299E88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00B4ED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19DB8"/>
                </a:solidFill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9E0158-7102-57E0-94CC-28CDCAEF43EF}"/>
              </a:ext>
            </a:extLst>
          </p:cNvPr>
          <p:cNvSpPr txBox="1"/>
          <p:nvPr/>
        </p:nvSpPr>
        <p:spPr>
          <a:xfrm>
            <a:off x="992727" y="556720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２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F9A33C-2BB4-C53E-025B-96BF9F157C99}"/>
              </a:ext>
            </a:extLst>
          </p:cNvPr>
          <p:cNvSpPr txBox="1"/>
          <p:nvPr/>
        </p:nvSpPr>
        <p:spPr>
          <a:xfrm>
            <a:off x="1928328" y="557273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これからのライフイベント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BD76C92B-C10F-9B43-CB93-1285E2EAEB62}"/>
              </a:ext>
            </a:extLst>
          </p:cNvPr>
          <p:cNvSpPr/>
          <p:nvPr/>
        </p:nvSpPr>
        <p:spPr>
          <a:xfrm>
            <a:off x="1928328" y="4746835"/>
            <a:ext cx="968829" cy="642257"/>
          </a:xfrm>
          <a:prstGeom prst="rightArrow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8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A644E-0890-5D8C-56F9-741A20614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B18655-5F90-130F-CD9F-16FA1712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F27ACA-EA46-A12E-6127-4D003A7C754B}"/>
              </a:ext>
            </a:extLst>
          </p:cNvPr>
          <p:cNvSpPr txBox="1"/>
          <p:nvPr/>
        </p:nvSpPr>
        <p:spPr>
          <a:xfrm>
            <a:off x="132172" y="394742"/>
            <a:ext cx="10800000" cy="6155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000" b="1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4000" b="1">
                <a:latin typeface="MS Gothic" panose="020B0609070205080204" pitchFamily="49" charset="-128"/>
                <a:ea typeface="MS Gothic" panose="020B0609070205080204" pitchFamily="49" charset="-128"/>
              </a:rPr>
              <a:t>）いろいろな生き方の例</a:t>
            </a:r>
            <a:endParaRPr kumimoji="1" lang="ja-JP" altLang="en-US" sz="4000" b="1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5BB61D-05B7-7185-00E9-71013C4C6F64}"/>
              </a:ext>
            </a:extLst>
          </p:cNvPr>
          <p:cNvSpPr txBox="1"/>
          <p:nvPr/>
        </p:nvSpPr>
        <p:spPr>
          <a:xfrm>
            <a:off x="391860" y="1440000"/>
            <a:ext cx="2582000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3600">
                <a:solidFill>
                  <a:srgbClr val="00B4E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正社員</a:t>
            </a:r>
            <a:endParaRPr kumimoji="1" lang="en-US" altLang="ja-JP" sz="3600" dirty="0">
              <a:solidFill>
                <a:srgbClr val="00B4E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夫婦共働き</a:t>
            </a:r>
            <a:endParaRPr kumimoji="1"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子育て</a:t>
            </a:r>
            <a:endParaRPr kumimoji="1"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BBACD9-3269-2990-2675-6E9F05FC1DC1}"/>
              </a:ext>
            </a:extLst>
          </p:cNvPr>
          <p:cNvSpPr txBox="1"/>
          <p:nvPr/>
        </p:nvSpPr>
        <p:spPr>
          <a:xfrm>
            <a:off x="6119999" y="1440000"/>
            <a:ext cx="3098141" cy="22159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600">
                <a:solidFill>
                  <a:srgbClr val="00B4E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フリーランス</a:t>
            </a:r>
            <a:endParaRPr lang="en-US" altLang="ja-JP" sz="3600" dirty="0">
              <a:solidFill>
                <a:srgbClr val="00B4E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結婚や定住は考えていない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867C1F-F6BC-69FD-A257-A0DEF779A0BB}"/>
              </a:ext>
            </a:extLst>
          </p:cNvPr>
          <p:cNvSpPr txBox="1"/>
          <p:nvPr/>
        </p:nvSpPr>
        <p:spPr>
          <a:xfrm>
            <a:off x="333631" y="3950379"/>
            <a:ext cx="2879125" cy="22159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3600">
                <a:solidFill>
                  <a:srgbClr val="00B4E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家族の会社の経営を継ぐ</a:t>
            </a:r>
            <a:endParaRPr kumimoji="1" lang="en-US" altLang="ja-JP" sz="3600" dirty="0">
              <a:solidFill>
                <a:srgbClr val="00B4E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夫と二人暮らし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A4A33F-1219-19FD-225B-0955C85D0354}"/>
              </a:ext>
            </a:extLst>
          </p:cNvPr>
          <p:cNvSpPr txBox="1"/>
          <p:nvPr/>
        </p:nvSpPr>
        <p:spPr>
          <a:xfrm>
            <a:off x="6120000" y="3950379"/>
            <a:ext cx="3246422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3600">
                <a:solidFill>
                  <a:srgbClr val="00B4E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ベンチャー企業経営</a:t>
            </a:r>
            <a:endParaRPr kumimoji="1" lang="en-US" altLang="ja-JP" sz="3600" dirty="0">
              <a:solidFill>
                <a:srgbClr val="00B4ED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ひとり暮らし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3" name="図 12" descr="新聞記事の携帯電話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0AD5BD7D-699C-5882-9041-99B42198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9" t="10351" r="68775" b="77128"/>
          <a:stretch>
            <a:fillRect/>
          </a:stretch>
        </p:blipFill>
        <p:spPr>
          <a:xfrm>
            <a:off x="3142725" y="1010295"/>
            <a:ext cx="2422698" cy="2523127"/>
          </a:xfrm>
          <a:prstGeom prst="rect">
            <a:avLst/>
          </a:prstGeom>
        </p:spPr>
      </p:pic>
      <p:pic>
        <p:nvPicPr>
          <p:cNvPr id="14" name="図 13" descr="新聞記事の携帯電話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A4FE6FA7-1358-4BD3-2683-69548A39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6" t="35518" r="68413" b="52625"/>
          <a:stretch>
            <a:fillRect/>
          </a:stretch>
        </p:blipFill>
        <p:spPr>
          <a:xfrm>
            <a:off x="3301207" y="3638996"/>
            <a:ext cx="2584718" cy="2389271"/>
          </a:xfrm>
          <a:prstGeom prst="rect">
            <a:avLst/>
          </a:prstGeom>
        </p:spPr>
      </p:pic>
      <p:pic>
        <p:nvPicPr>
          <p:cNvPr id="15" name="図 14" descr="新聞記事の携帯電話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E6A8758A-3EE5-B28B-69F1-E41ADEB4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4" t="58759" r="70150" b="29254"/>
          <a:stretch>
            <a:fillRect/>
          </a:stretch>
        </p:blipFill>
        <p:spPr>
          <a:xfrm>
            <a:off x="9366422" y="880734"/>
            <a:ext cx="2306289" cy="2415622"/>
          </a:xfrm>
          <a:prstGeom prst="rect">
            <a:avLst/>
          </a:prstGeom>
        </p:spPr>
      </p:pic>
      <p:pic>
        <p:nvPicPr>
          <p:cNvPr id="16" name="図 15" descr="新聞記事の携帯電話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38E017AE-DBEC-FC13-6458-162D43C29D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2" t="83746" r="67756" b="3847"/>
          <a:stretch>
            <a:fillRect/>
          </a:stretch>
        </p:blipFill>
        <p:spPr>
          <a:xfrm>
            <a:off x="9366422" y="3527991"/>
            <a:ext cx="2584718" cy="2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8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2EDDA-A434-6B39-DB56-8BAA08133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12AFAC2-57BA-699C-90B0-D5D55451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7CAA6B1-9712-290A-14E7-F870F74121C8}"/>
              </a:ext>
            </a:extLst>
          </p:cNvPr>
          <p:cNvGrpSpPr/>
          <p:nvPr/>
        </p:nvGrpSpPr>
        <p:grpSpPr>
          <a:xfrm>
            <a:off x="838200" y="546099"/>
            <a:ext cx="10801030" cy="774700"/>
            <a:chOff x="640568" y="4389567"/>
            <a:chExt cx="10801030" cy="774700"/>
          </a:xfrm>
        </p:grpSpPr>
        <p:sp>
          <p:nvSpPr>
            <p:cNvPr id="4" name="フローチャート: 論理積ゲート 3">
              <a:extLst>
                <a:ext uri="{FF2B5EF4-FFF2-40B4-BE49-F238E27FC236}">
                  <a16:creationId xmlns:a16="http://schemas.microsoft.com/office/drawing/2014/main" id="{C9D1F7B5-70F9-3231-3F72-A87314B54A4F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00B4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4A8D860-0788-DE56-EFDE-E65B38204911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00B4ED">
                <a:alpha val="3011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highlight>
                  <a:srgbClr val="F19DB8"/>
                </a:highlight>
              </a:endParaRPr>
            </a:p>
          </p:txBody>
        </p:sp>
        <p:sp>
          <p:nvSpPr>
            <p:cNvPr id="6" name="フローチャート: 論理積ゲート 5">
              <a:extLst>
                <a:ext uri="{FF2B5EF4-FFF2-40B4-BE49-F238E27FC236}">
                  <a16:creationId xmlns:a16="http://schemas.microsoft.com/office/drawing/2014/main" id="{14A072F6-F47D-D9C5-224E-9F8340A7FF02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00B4ED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19DB8"/>
                </a:solidFill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A53D9C-65AC-C5D4-7128-E4672229ED52}"/>
              </a:ext>
            </a:extLst>
          </p:cNvPr>
          <p:cNvSpPr txBox="1"/>
          <p:nvPr/>
        </p:nvSpPr>
        <p:spPr>
          <a:xfrm>
            <a:off x="992727" y="556720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３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85E001-1770-7E3F-9234-A91A34444B95}"/>
              </a:ext>
            </a:extLst>
          </p:cNvPr>
          <p:cNvSpPr txBox="1"/>
          <p:nvPr/>
        </p:nvSpPr>
        <p:spPr>
          <a:xfrm>
            <a:off x="1928328" y="557273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人生の課題を解決しよう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77EC21-9555-9485-AFA7-91AEFC761493}"/>
              </a:ext>
            </a:extLst>
          </p:cNvPr>
          <p:cNvSpPr txBox="1"/>
          <p:nvPr/>
        </p:nvSpPr>
        <p:spPr>
          <a:xfrm>
            <a:off x="798486" y="2380894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将来の目標に向かって自分の行動の方針を決める　　　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F75A917-3B24-BF5F-F809-2CB41215A9A5}"/>
              </a:ext>
            </a:extLst>
          </p:cNvPr>
          <p:cNvSpPr/>
          <p:nvPr/>
        </p:nvSpPr>
        <p:spPr>
          <a:xfrm>
            <a:off x="3581400" y="4564917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生活設計</a:t>
            </a:r>
            <a:endParaRPr lang="ja-JP" altLang="en-US" sz="5400"/>
          </a:p>
        </p:txBody>
      </p:sp>
      <p:sp>
        <p:nvSpPr>
          <p:cNvPr id="10" name="メモ 9">
            <a:extLst>
              <a:ext uri="{FF2B5EF4-FFF2-40B4-BE49-F238E27FC236}">
                <a16:creationId xmlns:a16="http://schemas.microsoft.com/office/drawing/2014/main" id="{747D00DC-67AC-E251-A6BC-51A5A145FF88}"/>
              </a:ext>
            </a:extLst>
          </p:cNvPr>
          <p:cNvSpPr/>
          <p:nvPr/>
        </p:nvSpPr>
        <p:spPr>
          <a:xfrm>
            <a:off x="3063442" y="4648582"/>
            <a:ext cx="3386000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6CA653BA-4C82-5639-D4D4-A26CAB748D14}"/>
              </a:ext>
            </a:extLst>
          </p:cNvPr>
          <p:cNvSpPr/>
          <p:nvPr/>
        </p:nvSpPr>
        <p:spPr>
          <a:xfrm>
            <a:off x="1638344" y="4705454"/>
            <a:ext cx="968829" cy="642257"/>
          </a:xfrm>
          <a:prstGeom prst="rightArrow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11C55-E854-8C2D-F49E-8C867833C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5A554BD-2F22-2978-43AB-440FD179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2C324A-BF78-54B1-36C1-D8E0AD419E5F}"/>
              </a:ext>
            </a:extLst>
          </p:cNvPr>
          <p:cNvSpPr txBox="1"/>
          <p:nvPr/>
        </p:nvSpPr>
        <p:spPr>
          <a:xfrm>
            <a:off x="622028" y="1236722"/>
            <a:ext cx="10752646" cy="33239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marL="234000"/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・課題を明確にする　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34000"/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・情報収集する</a:t>
            </a:r>
          </a:p>
          <a:p>
            <a:pPr marL="684000" indent="-684000"/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選択肢の中から目標を定め、</a:t>
            </a:r>
            <a:endParaRPr lang="en-US" altLang="ja-JP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684000" indent="-684000"/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　　実行する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91D0CAA-CAC4-B1BE-7187-D29F781C4511}"/>
              </a:ext>
            </a:extLst>
          </p:cNvPr>
          <p:cNvSpPr/>
          <p:nvPr/>
        </p:nvSpPr>
        <p:spPr>
          <a:xfrm>
            <a:off x="4932002" y="5013465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意思決定</a:t>
            </a:r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0B4E0920-1367-A045-81D8-C3BBBA317FFC}"/>
              </a:ext>
            </a:extLst>
          </p:cNvPr>
          <p:cNvSpPr/>
          <p:nvPr/>
        </p:nvSpPr>
        <p:spPr>
          <a:xfrm>
            <a:off x="4639380" y="5180795"/>
            <a:ext cx="3377533" cy="756000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773E5BAB-59EB-04DF-FA14-79FE69ACEA47}"/>
              </a:ext>
            </a:extLst>
          </p:cNvPr>
          <p:cNvSpPr/>
          <p:nvPr/>
        </p:nvSpPr>
        <p:spPr>
          <a:xfrm>
            <a:off x="3336516" y="5234647"/>
            <a:ext cx="968829" cy="642257"/>
          </a:xfrm>
          <a:prstGeom prst="rightArrow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EA92E3-3469-08D9-CE2E-7D3980800270}"/>
              </a:ext>
            </a:extLst>
          </p:cNvPr>
          <p:cNvSpPr txBox="1"/>
          <p:nvPr/>
        </p:nvSpPr>
        <p:spPr>
          <a:xfrm>
            <a:off x="696000" y="394791"/>
            <a:ext cx="10800000" cy="6155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000" b="1">
                <a:latin typeface="MS Gothic" panose="020B0609070205080204" pitchFamily="49" charset="-128"/>
                <a:ea typeface="MS Gothic" panose="020B0609070205080204" pitchFamily="49" charset="-128"/>
              </a:rPr>
              <a:t>「なりたい自分」に近づくには？</a:t>
            </a:r>
          </a:p>
        </p:txBody>
      </p:sp>
    </p:spTree>
    <p:extLst>
      <p:ext uri="{BB962C8B-B14F-4D97-AF65-F5344CB8AC3E}">
        <p14:creationId xmlns:p14="http://schemas.microsoft.com/office/powerpoint/2010/main" val="34718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D418-162B-1F9B-EB2F-55EDDB5C3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66E9CA2-A43E-9933-F4A9-812471D6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63D910-250C-F0C4-6DBA-15DD5E1B997D}"/>
              </a:ext>
            </a:extLst>
          </p:cNvPr>
          <p:cNvSpPr txBox="1"/>
          <p:nvPr/>
        </p:nvSpPr>
        <p:spPr>
          <a:xfrm>
            <a:off x="720000" y="720000"/>
            <a:ext cx="10752646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コンボイ・モデル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8EF11BB-78CB-5CB0-3DBA-D9886738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819" t="9848"/>
          <a:stretch>
            <a:fillRect/>
          </a:stretch>
        </p:blipFill>
        <p:spPr>
          <a:xfrm>
            <a:off x="419355" y="1914248"/>
            <a:ext cx="11559806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33B46-4272-3F08-C6C1-52BBE37D2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9D5004-332D-B9F7-EDCA-B95B563C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6C6D6-DB8F-F2CB-4E0A-C0AC14A77D7D}"/>
              </a:ext>
            </a:extLst>
          </p:cNvPr>
          <p:cNvSpPr txBox="1"/>
          <p:nvPr/>
        </p:nvSpPr>
        <p:spPr>
          <a:xfrm>
            <a:off x="720000" y="720000"/>
            <a:ext cx="10752646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意思決定の例と家庭科学習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3D1AB0-E0A3-3690-6E72-77608CDC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9" t="9532" r="58437" b="64059"/>
          <a:stretch>
            <a:fillRect/>
          </a:stretch>
        </p:blipFill>
        <p:spPr>
          <a:xfrm>
            <a:off x="427135" y="1827497"/>
            <a:ext cx="11393804" cy="35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4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B37C1-354E-0969-109D-95C144170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550739F-AD79-B6F2-8B1D-162DEB3C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531C50-1A3E-8F11-9E8E-B7B990F0DAD3}"/>
              </a:ext>
            </a:extLst>
          </p:cNvPr>
          <p:cNvSpPr txBox="1"/>
          <p:nvPr/>
        </p:nvSpPr>
        <p:spPr>
          <a:xfrm>
            <a:off x="4432247" y="891437"/>
            <a:ext cx="3460437" cy="4924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200" b="1">
                <a:latin typeface="MS Gothic" panose="020B0609070205080204" pitchFamily="49" charset="-128"/>
                <a:ea typeface="MS Gothic" panose="020B0609070205080204" pitchFamily="49" charset="-128"/>
              </a:rPr>
              <a:t>予想される課題</a:t>
            </a:r>
            <a:endParaRPr kumimoji="1" lang="ja-JP" altLang="en-US" sz="3200" b="1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82C71-AA66-7452-961F-AA5FB948D6CD}"/>
              </a:ext>
            </a:extLst>
          </p:cNvPr>
          <p:cNvSpPr txBox="1"/>
          <p:nvPr/>
        </p:nvSpPr>
        <p:spPr>
          <a:xfrm>
            <a:off x="438223" y="4378280"/>
            <a:ext cx="3673275" cy="984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青年期・家族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経済的自立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D50A26-3AA4-B364-6475-36C6AAF1BC49}"/>
              </a:ext>
            </a:extLst>
          </p:cNvPr>
          <p:cNvSpPr txBox="1"/>
          <p:nvPr/>
        </p:nvSpPr>
        <p:spPr>
          <a:xfrm>
            <a:off x="4351005" y="4378280"/>
            <a:ext cx="3673275" cy="984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青年期・家族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仕事と生活の調和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49B7CB-5CFB-D09A-BDFC-7CEEBDC25B75}"/>
              </a:ext>
            </a:extLst>
          </p:cNvPr>
          <p:cNvSpPr txBox="1"/>
          <p:nvPr/>
        </p:nvSpPr>
        <p:spPr>
          <a:xfrm>
            <a:off x="8210624" y="4378280"/>
            <a:ext cx="3673275" cy="984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消費・経済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家計の収入と支出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505A319-6F47-3750-E450-E4FFC385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639" t="14733" r="811" b="67939"/>
          <a:stretch>
            <a:fillRect/>
          </a:stretch>
        </p:blipFill>
        <p:spPr>
          <a:xfrm>
            <a:off x="8024279" y="2149758"/>
            <a:ext cx="3689125" cy="173192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26F5D52-D485-5AE2-659B-40565320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69" t="14733" r="18781" b="67939"/>
          <a:stretch>
            <a:fillRect/>
          </a:stretch>
        </p:blipFill>
        <p:spPr>
          <a:xfrm>
            <a:off x="4251437" y="2149758"/>
            <a:ext cx="3689125" cy="173192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039DE29-E6B0-F38B-8035-DFBBCFF0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088" t="14733" r="36707" b="67939"/>
          <a:stretch>
            <a:fillRect/>
          </a:stretch>
        </p:blipFill>
        <p:spPr>
          <a:xfrm>
            <a:off x="284810" y="2149758"/>
            <a:ext cx="3826687" cy="17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0132E-EC2C-2D41-1578-28EF2C6FE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3E1E026-CF43-645E-CA3C-3922ECA2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C7520B-4684-AE3C-5102-2263CDC2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9" t="40377" r="58437" b="33213"/>
          <a:stretch>
            <a:fillRect/>
          </a:stretch>
        </p:blipFill>
        <p:spPr>
          <a:xfrm>
            <a:off x="268109" y="1033450"/>
            <a:ext cx="11393804" cy="35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5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D1462-F17B-5D47-9CB0-E66D10FFF8B9}"/>
              </a:ext>
            </a:extLst>
          </p:cNvPr>
          <p:cNvSpPr txBox="1"/>
          <p:nvPr/>
        </p:nvSpPr>
        <p:spPr>
          <a:xfrm>
            <a:off x="720000" y="2622808"/>
            <a:ext cx="10800000" cy="923330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ja-JP" sz="5400" dirty="0">
                <a:solidFill>
                  <a:srgbClr val="00B4ED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❶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自分の将来をイメージしよう！</a:t>
            </a:r>
            <a:endParaRPr kumimoji="1" lang="ja-JP" altLang="en-US" sz="5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726A5E-B504-60DD-C60E-8C93BCE3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9176D36-52AF-BB23-B1E8-620A4D71A5AA}"/>
              </a:ext>
            </a:extLst>
          </p:cNvPr>
          <p:cNvCxnSpPr>
            <a:cxnSpLocks/>
          </p:cNvCxnSpPr>
          <p:nvPr/>
        </p:nvCxnSpPr>
        <p:spPr>
          <a:xfrm>
            <a:off x="1704247" y="3673092"/>
            <a:ext cx="9333867" cy="0"/>
          </a:xfrm>
          <a:prstGeom prst="line">
            <a:avLst/>
          </a:prstGeom>
          <a:ln w="63500"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30000">
                  <a:srgbClr val="7DCDF4"/>
                </a:gs>
                <a:gs pos="70000">
                  <a:srgbClr val="7DCDF4"/>
                </a:gs>
                <a:gs pos="50000">
                  <a:srgbClr val="00B4ED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186CA-6134-88E1-D50B-846DAFB05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AEDABFA-8DE9-95AC-FD69-479FB38C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B991C3-9C4F-4688-3BD6-38DE46DE2113}"/>
              </a:ext>
            </a:extLst>
          </p:cNvPr>
          <p:cNvSpPr txBox="1"/>
          <p:nvPr/>
        </p:nvSpPr>
        <p:spPr>
          <a:xfrm>
            <a:off x="4654252" y="891437"/>
            <a:ext cx="3460437" cy="4924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200" b="1">
                <a:latin typeface="MS Gothic" panose="020B0609070205080204" pitchFamily="49" charset="-128"/>
                <a:ea typeface="MS Gothic" panose="020B0609070205080204" pitchFamily="49" charset="-128"/>
              </a:rPr>
              <a:t>予想される課題</a:t>
            </a:r>
            <a:endParaRPr kumimoji="1" lang="ja-JP" altLang="en-US" sz="3200" b="1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804A3F-2042-60E5-C737-53288E543348}"/>
              </a:ext>
            </a:extLst>
          </p:cNvPr>
          <p:cNvSpPr txBox="1"/>
          <p:nvPr/>
        </p:nvSpPr>
        <p:spPr>
          <a:xfrm>
            <a:off x="438223" y="4378280"/>
            <a:ext cx="3673275" cy="984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青年期・家族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家族・家庭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D1B8AD-CCE7-4920-398C-9FF09AEE0548}"/>
              </a:ext>
            </a:extLst>
          </p:cNvPr>
          <p:cNvSpPr txBox="1"/>
          <p:nvPr/>
        </p:nvSpPr>
        <p:spPr>
          <a:xfrm>
            <a:off x="4351005" y="4378280"/>
            <a:ext cx="3673275" cy="984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住生活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住まいの空間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6F68EB-E772-4B22-C739-31EF01141413}"/>
              </a:ext>
            </a:extLst>
          </p:cNvPr>
          <p:cNvSpPr txBox="1"/>
          <p:nvPr/>
        </p:nvSpPr>
        <p:spPr>
          <a:xfrm>
            <a:off x="8210624" y="4378280"/>
            <a:ext cx="3673275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住生活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安全な暮らし・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まちづくり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ED88432-8AB6-6A6B-5C55-F00AB9E316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088" t="39814" r="36450" b="37822"/>
          <a:stretch>
            <a:fillRect/>
          </a:stretch>
        </p:blipFill>
        <p:spPr>
          <a:xfrm>
            <a:off x="341257" y="1973739"/>
            <a:ext cx="3880788" cy="223520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E6D621F-BD63-F970-1B3B-54ABD10D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81" t="39814" r="18414" b="37822"/>
          <a:stretch>
            <a:fillRect/>
          </a:stretch>
        </p:blipFill>
        <p:spPr>
          <a:xfrm>
            <a:off x="4286390" y="1973739"/>
            <a:ext cx="3763684" cy="223520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04818EB-ACAB-95E7-8A22-F4813BFD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451" t="39814" r="590" b="37822"/>
          <a:stretch>
            <a:fillRect/>
          </a:stretch>
        </p:blipFill>
        <p:spPr>
          <a:xfrm>
            <a:off x="8075868" y="1973739"/>
            <a:ext cx="3774875" cy="22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7102C-355A-8E9D-BFA8-E3EC688BC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73C800-D224-D024-A9B7-D16C9226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65F5CFF-FD98-12ED-9CE5-66A75D74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" t="71199" r="58437" b="-1"/>
          <a:stretch>
            <a:fillRect/>
          </a:stretch>
        </p:blipFill>
        <p:spPr>
          <a:xfrm>
            <a:off x="360874" y="984071"/>
            <a:ext cx="11470251" cy="38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ABCDE-AF10-55D4-9E93-4834CB43E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30A606-46AD-4497-6828-048E486C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052457-31C5-F9F2-6B24-BE27A74658BF}"/>
              </a:ext>
            </a:extLst>
          </p:cNvPr>
          <p:cNvSpPr txBox="1"/>
          <p:nvPr/>
        </p:nvSpPr>
        <p:spPr>
          <a:xfrm>
            <a:off x="4654252" y="891437"/>
            <a:ext cx="3460437" cy="4924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3200" b="1">
                <a:latin typeface="MS Gothic" panose="020B0609070205080204" pitchFamily="49" charset="-128"/>
                <a:ea typeface="MS Gothic" panose="020B0609070205080204" pitchFamily="49" charset="-128"/>
              </a:rPr>
              <a:t>予想される課題</a:t>
            </a:r>
            <a:endParaRPr kumimoji="1" lang="ja-JP" altLang="en-US" sz="3200" b="1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5CBB78-0AED-6B05-9A66-A082F5F32138}"/>
              </a:ext>
            </a:extLst>
          </p:cNvPr>
          <p:cNvSpPr txBox="1"/>
          <p:nvPr/>
        </p:nvSpPr>
        <p:spPr>
          <a:xfrm>
            <a:off x="369335" y="4378280"/>
            <a:ext cx="3673275" cy="984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消費・経済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商品購入の意思決定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D0A6E0-F1D9-17C0-A457-CBB0FF1E847B}"/>
              </a:ext>
            </a:extLst>
          </p:cNvPr>
          <p:cNvSpPr txBox="1"/>
          <p:nvPr/>
        </p:nvSpPr>
        <p:spPr>
          <a:xfrm>
            <a:off x="4282117" y="4378280"/>
            <a:ext cx="3673275" cy="984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消費・経済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家計の収入と支出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AF88F7-DFF0-E202-0572-80C45BA31053}"/>
              </a:ext>
            </a:extLst>
          </p:cNvPr>
          <p:cNvSpPr txBox="1"/>
          <p:nvPr/>
        </p:nvSpPr>
        <p:spPr>
          <a:xfrm>
            <a:off x="8141736" y="4378280"/>
            <a:ext cx="3673275" cy="1477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【</a:t>
            </a: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消費・経済</a:t>
            </a:r>
            <a:r>
              <a:rPr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】</a:t>
            </a: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多様化する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algn="ctr"/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支払い方法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7DF708-E8F5-BFD3-4BEF-DC29B72E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90" t="69163" r="885" b="9229"/>
          <a:stretch>
            <a:fillRect/>
          </a:stretch>
        </p:blipFill>
        <p:spPr>
          <a:xfrm>
            <a:off x="8114689" y="2060418"/>
            <a:ext cx="3578578" cy="21598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07BAFE-89CF-E95B-84F6-1184EF8B3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55" t="69163" r="17909" b="9229"/>
          <a:stretch>
            <a:fillRect/>
          </a:stretch>
        </p:blipFill>
        <p:spPr>
          <a:xfrm>
            <a:off x="4038148" y="2060418"/>
            <a:ext cx="3917244" cy="215981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21C17BB-CD22-9FE5-C974-098EB7EB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658" t="68485" r="37565" b="9907"/>
          <a:stretch>
            <a:fillRect/>
          </a:stretch>
        </p:blipFill>
        <p:spPr>
          <a:xfrm>
            <a:off x="11290" y="2060418"/>
            <a:ext cx="3736622" cy="21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9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A8356-B127-A4BA-CA62-7E573AB3E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1C2BEC-1507-1BE9-7F1C-FD4044C6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2B7D8A-6A6E-9515-3778-302558637671}"/>
              </a:ext>
            </a:extLst>
          </p:cNvPr>
          <p:cNvSpPr txBox="1"/>
          <p:nvPr/>
        </p:nvSpPr>
        <p:spPr>
          <a:xfrm>
            <a:off x="720000" y="633503"/>
            <a:ext cx="10752646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5400" dirty="0">
                <a:latin typeface="MS Gothic" panose="020B0609070205080204" pitchFamily="49" charset="-128"/>
                <a:ea typeface="MS Gothic" panose="020B0609070205080204" pitchFamily="49" charset="-128"/>
              </a:rPr>
              <a:t>10</a:t>
            </a:r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年後の目標を定めよう！</a:t>
            </a:r>
            <a:endParaRPr kumimoji="1" lang="ja-JP" altLang="en-US" sz="54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3CFE18-38AA-D34A-13FD-DB5351A02A1C}"/>
              </a:ext>
            </a:extLst>
          </p:cNvPr>
          <p:cNvSpPr txBox="1"/>
          <p:nvPr/>
        </p:nvSpPr>
        <p:spPr>
          <a:xfrm>
            <a:off x="0" y="1769347"/>
            <a:ext cx="1741714" cy="6155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000">
                <a:latin typeface="MS Gothic" panose="020B0609070205080204" pitchFamily="49" charset="-128"/>
                <a:ea typeface="MS Gothic" panose="020B0609070205080204" pitchFamily="49" charset="-128"/>
              </a:rPr>
              <a:t>（例）</a:t>
            </a:r>
            <a:endParaRPr kumimoji="1" lang="ja-JP" altLang="en-US" sz="400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794BEFA-ED9C-3B38-4892-4D1FBD58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40" y="1672505"/>
            <a:ext cx="9871516" cy="45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92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39249-1834-EB5E-3C92-46CBFEAC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F31835C-8EDC-7439-68C4-E7479A2C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2D1B0B-2188-CDB7-F845-DF4F7DA52023}"/>
              </a:ext>
            </a:extLst>
          </p:cNvPr>
          <p:cNvSpPr txBox="1"/>
          <p:nvPr/>
        </p:nvSpPr>
        <p:spPr>
          <a:xfrm>
            <a:off x="798486" y="2380894"/>
            <a:ext cx="10752646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5400">
                <a:latin typeface="MS Gothic" panose="020B0609070205080204" pitchFamily="49" charset="-128"/>
                <a:ea typeface="MS Gothic" panose="020B0609070205080204" pitchFamily="49" charset="-128"/>
              </a:rPr>
              <a:t>自分自身の目標を一つ決め、達成に向けた計画を立ててみよう。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61848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39249-1834-EB5E-3C92-46CBFEAC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F31835C-8EDC-7439-68C4-E7479A2C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5" name="図 4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F73F6198-342B-7A8A-32E7-C4C97C28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7" y="1115648"/>
            <a:ext cx="11907233" cy="378765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E070BD-2787-7AAB-18B1-6538AF5276E9}"/>
              </a:ext>
            </a:extLst>
          </p:cNvPr>
          <p:cNvSpPr txBox="1"/>
          <p:nvPr/>
        </p:nvSpPr>
        <p:spPr>
          <a:xfrm>
            <a:off x="467181" y="525736"/>
            <a:ext cx="11620800" cy="2308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1500" dirty="0">
                <a:latin typeface="MS Gothic" panose="020B0609070205080204" pitchFamily="49" charset="-128"/>
                <a:ea typeface="MS Gothic" panose="020B0609070205080204" pitchFamily="49" charset="-128"/>
              </a:rPr>
              <a:t>❶</a:t>
            </a:r>
            <a:r>
              <a:rPr lang="ja-JP" altLang="en-US" sz="1500">
                <a:latin typeface="MS Gothic" panose="020B0609070205080204" pitchFamily="49" charset="-128"/>
                <a:ea typeface="MS Gothic" panose="020B0609070205080204" pitchFamily="49" charset="-128"/>
              </a:rPr>
              <a:t>あなた自身の高校卒業後から</a:t>
            </a:r>
            <a:r>
              <a:rPr lang="en-US" altLang="ja-JP" sz="1500" dirty="0">
                <a:latin typeface="MS Gothic" panose="020B0609070205080204" pitchFamily="49" charset="-128"/>
                <a:ea typeface="MS Gothic" panose="020B0609070205080204" pitchFamily="49" charset="-128"/>
              </a:rPr>
              <a:t>100</a:t>
            </a:r>
            <a:r>
              <a:rPr lang="ja-JP" altLang="en-US" sz="1500">
                <a:latin typeface="MS Gothic" panose="020B0609070205080204" pitchFamily="49" charset="-128"/>
                <a:ea typeface="MS Gothic" panose="020B0609070205080204" pitchFamily="49" charset="-128"/>
              </a:rPr>
              <a:t>歳までの間に、「何歳のときに、どのようなライフイベントを迎えるか」を想像して書いてみよう。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743721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39249-1834-EB5E-3C92-46CBFEAC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F31835C-8EDC-7439-68C4-E7479A2C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9B4900-79AD-4CD6-8CDA-A49382BA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19"/>
          <a:stretch>
            <a:fillRect/>
          </a:stretch>
        </p:blipFill>
        <p:spPr>
          <a:xfrm>
            <a:off x="175019" y="1391478"/>
            <a:ext cx="11561826" cy="254441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840624-A7CE-27BC-71FD-8B5F459FB782}"/>
              </a:ext>
            </a:extLst>
          </p:cNvPr>
          <p:cNvSpPr txBox="1"/>
          <p:nvPr/>
        </p:nvSpPr>
        <p:spPr>
          <a:xfrm>
            <a:off x="444626" y="976309"/>
            <a:ext cx="11620800" cy="2308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altLang="ja-JP" sz="1500" dirty="0">
                <a:latin typeface="MS Gothic" panose="020B0609070205080204" pitchFamily="49" charset="-128"/>
                <a:ea typeface="MS Gothic" panose="020B0609070205080204" pitchFamily="49" charset="-128"/>
              </a:rPr>
              <a:t>❷</a:t>
            </a:r>
            <a:r>
              <a:rPr lang="ja-JP" altLang="en-US" sz="1500">
                <a:latin typeface="MS Gothic" panose="020B0609070205080204" pitchFamily="49" charset="-128"/>
                <a:ea typeface="MS Gothic" panose="020B0609070205080204" pitchFamily="49" charset="-128"/>
              </a:rPr>
              <a:t>あなたの将来の生活を想像してみよう。次の</a:t>
            </a:r>
            <a:r>
              <a:rPr lang="en-US" altLang="ja-JP" sz="1500" dirty="0">
                <a:latin typeface="MS Gothic" panose="020B0609070205080204" pitchFamily="49" charset="-128"/>
                <a:ea typeface="MS Gothic" panose="020B0609070205080204" pitchFamily="49" charset="-128"/>
              </a:rPr>
              <a:t>A</a:t>
            </a:r>
            <a:r>
              <a:rPr lang="ja-JP" altLang="en-US" sz="15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1500" dirty="0">
                <a:latin typeface="MS Gothic" panose="020B0609070205080204" pitchFamily="49" charset="-128"/>
                <a:ea typeface="MS Gothic" panose="020B0609070205080204" pitchFamily="49" charset="-128"/>
              </a:rPr>
              <a:t>B</a:t>
            </a:r>
            <a:r>
              <a:rPr lang="ja-JP" altLang="en-US" sz="1500">
                <a:latin typeface="MS Gothic" panose="020B0609070205080204" pitchFamily="49" charset="-128"/>
                <a:ea typeface="MS Gothic" panose="020B0609070205080204" pitchFamily="49" charset="-128"/>
              </a:rPr>
              <a:t>・</a:t>
            </a:r>
            <a:r>
              <a:rPr lang="en-US" altLang="ja-JP" sz="1500" dirty="0">
                <a:latin typeface="MS Gothic" panose="020B0609070205080204" pitchFamily="49" charset="-128"/>
                <a:ea typeface="MS Gothic" panose="020B0609070205080204" pitchFamily="49" charset="-128"/>
              </a:rPr>
              <a:t>C</a:t>
            </a:r>
            <a:r>
              <a:rPr lang="ja-JP" altLang="en-US" sz="1500">
                <a:latin typeface="MS Gothic" panose="020B0609070205080204" pitchFamily="49" charset="-128"/>
                <a:ea typeface="MS Gothic" panose="020B0609070205080204" pitchFamily="49" charset="-128"/>
              </a:rPr>
              <a:t>の３つの要素について、「こうなったらいいな」という希望を書いてみよう。</a:t>
            </a:r>
            <a:endParaRPr lang="en-US" altLang="ja-JP" sz="15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84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54A3C-22DF-6174-8C66-482BECF690BD}"/>
              </a:ext>
            </a:extLst>
          </p:cNvPr>
          <p:cNvSpPr txBox="1"/>
          <p:nvPr/>
        </p:nvSpPr>
        <p:spPr>
          <a:xfrm>
            <a:off x="5179704" y="767211"/>
            <a:ext cx="6499152" cy="110799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ライフステージごとの目標・課題があることに気づこう。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D8525A-1C66-551E-6588-1F87B8503294}"/>
              </a:ext>
            </a:extLst>
          </p:cNvPr>
          <p:cNvSpPr txBox="1"/>
          <p:nvPr/>
        </p:nvSpPr>
        <p:spPr>
          <a:xfrm>
            <a:off x="5179704" y="2636777"/>
            <a:ext cx="6499152" cy="110799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目標達成のための意思決定の大切さを理解しよう。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675848-27CE-B15B-AD00-54B70F036C1A}"/>
              </a:ext>
            </a:extLst>
          </p:cNvPr>
          <p:cNvSpPr txBox="1"/>
          <p:nvPr/>
        </p:nvSpPr>
        <p:spPr>
          <a:xfrm>
            <a:off x="5179704" y="4709146"/>
            <a:ext cx="6499152" cy="110799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800"/>
              </a:spcAft>
            </a:pPr>
            <a:r>
              <a:rPr kumimoji="1"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自分の人生の見通しを立てられるようになろう。</a:t>
            </a:r>
          </a:p>
        </p:txBody>
      </p:sp>
      <p:pic>
        <p:nvPicPr>
          <p:cNvPr id="3" name="図 2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B33A1C-7B67-AB7C-61E6-5B85EB24A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9"/>
          <a:stretch/>
        </p:blipFill>
        <p:spPr>
          <a:xfrm>
            <a:off x="625568" y="750276"/>
            <a:ext cx="4105291" cy="1354237"/>
          </a:xfrm>
          <a:prstGeom prst="rect">
            <a:avLst/>
          </a:prstGeom>
        </p:spPr>
      </p:pic>
      <p:pic>
        <p:nvPicPr>
          <p:cNvPr id="5" name="図 4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450E51-8379-231D-2C13-81F31991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6" r="1"/>
          <a:stretch/>
        </p:blipFill>
        <p:spPr>
          <a:xfrm>
            <a:off x="625568" y="2379452"/>
            <a:ext cx="4265592" cy="1659153"/>
          </a:xfrm>
          <a:prstGeom prst="rect">
            <a:avLst/>
          </a:prstGeom>
        </p:spPr>
      </p:pic>
      <p:pic>
        <p:nvPicPr>
          <p:cNvPr id="7" name="図 6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616C91-B9BA-E78B-67F0-2A416A36CD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568" y="4506128"/>
            <a:ext cx="3933110" cy="1474916"/>
          </a:xfrm>
          <a:prstGeom prst="rect">
            <a:avLst/>
          </a:prstGeom>
        </p:spPr>
      </p:pic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F5F73C2-048E-3FDC-5315-B742C126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8EC42AF-F11A-E845-AEFF-BCEBEB410F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2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47FA83-75D5-A70A-F8A2-E7701F26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EA94565-45E0-13D9-6898-A9257F2DD94C}"/>
              </a:ext>
            </a:extLst>
          </p:cNvPr>
          <p:cNvGrpSpPr/>
          <p:nvPr/>
        </p:nvGrpSpPr>
        <p:grpSpPr>
          <a:xfrm>
            <a:off x="473984" y="681110"/>
            <a:ext cx="11244032" cy="4864284"/>
            <a:chOff x="473984" y="681110"/>
            <a:chExt cx="11244032" cy="486428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2544CBE-84CC-E113-C8D1-9C803CEE1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0049"/>
            <a:stretch>
              <a:fillRect/>
            </a:stretch>
          </p:blipFill>
          <p:spPr>
            <a:xfrm>
              <a:off x="473984" y="681110"/>
              <a:ext cx="11244032" cy="4864284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DDC8DE1B-AE86-E056-9F40-4496C7A98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83" t="36328" r="98078"/>
            <a:stretch>
              <a:fillRect/>
            </a:stretch>
          </p:blipFill>
          <p:spPr>
            <a:xfrm>
              <a:off x="11461571" y="2448234"/>
              <a:ext cx="256445" cy="309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04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D6FBCD-4D69-13C3-D02F-743EBA99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5E13D2-23CC-A3CF-726C-82A555AF8EAF}"/>
              </a:ext>
            </a:extLst>
          </p:cNvPr>
          <p:cNvSpPr txBox="1"/>
          <p:nvPr/>
        </p:nvSpPr>
        <p:spPr>
          <a:xfrm>
            <a:off x="2405879" y="1609129"/>
            <a:ext cx="854804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600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 仕事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スポーツインストラクター</a:t>
            </a:r>
          </a:p>
          <a:p>
            <a:r>
              <a:rPr lang="ja-JP" altLang="en-US" sz="3600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 住まい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都心のマンション</a:t>
            </a:r>
          </a:p>
          <a:p>
            <a:r>
              <a:rPr lang="ja-JP" altLang="en-US" sz="3600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 家庭生活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パートナーと二人暮らし</a:t>
            </a:r>
          </a:p>
        </p:txBody>
      </p:sp>
      <p:pic>
        <p:nvPicPr>
          <p:cNvPr id="6" name="図 5" descr="スーツを着た男性のcg&#10;&#10;AI 生成コンテンツは誤りを含む可能性があります。">
            <a:extLst>
              <a:ext uri="{FF2B5EF4-FFF2-40B4-BE49-F238E27FC236}">
                <a16:creationId xmlns:a16="http://schemas.microsoft.com/office/drawing/2014/main" id="{F91E636E-34A4-9D80-D058-3D8078F6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27" t="7330" r="11403" b="60803"/>
          <a:stretch>
            <a:fillRect/>
          </a:stretch>
        </p:blipFill>
        <p:spPr>
          <a:xfrm>
            <a:off x="9571579" y="3494546"/>
            <a:ext cx="2082188" cy="2185417"/>
          </a:xfrm>
          <a:prstGeom prst="rect">
            <a:avLst/>
          </a:prstGeom>
        </p:spPr>
      </p:pic>
      <p:pic>
        <p:nvPicPr>
          <p:cNvPr id="7" name="図 6" descr="衣料, コー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9043D1-C5BB-2845-39AD-BB8A908832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91" t="9960" r="15880" b="60482"/>
          <a:stretch>
            <a:fillRect/>
          </a:stretch>
        </p:blipFill>
        <p:spPr>
          <a:xfrm>
            <a:off x="455690" y="1609129"/>
            <a:ext cx="1690577" cy="20271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33130D-0440-72D2-EBF0-B8B6E52E8706}"/>
              </a:ext>
            </a:extLst>
          </p:cNvPr>
          <p:cNvSpPr txBox="1"/>
          <p:nvPr/>
        </p:nvSpPr>
        <p:spPr>
          <a:xfrm>
            <a:off x="665419" y="408596"/>
            <a:ext cx="10288509" cy="76944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10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年後の暮らしを考える例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AB87EE-60ED-138C-2E2E-34499B9ACD35}"/>
              </a:ext>
            </a:extLst>
          </p:cNvPr>
          <p:cNvSpPr txBox="1"/>
          <p:nvPr/>
        </p:nvSpPr>
        <p:spPr>
          <a:xfrm>
            <a:off x="2405879" y="3982739"/>
            <a:ext cx="7017491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600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 仕事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システムエンジニア</a:t>
            </a:r>
          </a:p>
          <a:p>
            <a:r>
              <a:rPr lang="ja-JP" altLang="en-US" sz="3600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 住まい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実家に住み続ける</a:t>
            </a:r>
          </a:p>
          <a:p>
            <a:r>
              <a:rPr lang="ja-JP" altLang="en-US" sz="3600">
                <a:solidFill>
                  <a:srgbClr val="00B0F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 家庭生活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…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両親と三人暮らし</a:t>
            </a:r>
          </a:p>
        </p:txBody>
      </p:sp>
    </p:spTree>
    <p:extLst>
      <p:ext uri="{BB962C8B-B14F-4D97-AF65-F5344CB8AC3E}">
        <p14:creationId xmlns:p14="http://schemas.microsoft.com/office/powerpoint/2010/main" val="200914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AAFA-CF82-797B-94AE-7CF7E36FD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2252895-F3E8-0D25-15CB-98B30069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8C25B20-E9DE-2901-F953-F69331534165}"/>
              </a:ext>
            </a:extLst>
          </p:cNvPr>
          <p:cNvGrpSpPr/>
          <p:nvPr/>
        </p:nvGrpSpPr>
        <p:grpSpPr>
          <a:xfrm>
            <a:off x="838200" y="546099"/>
            <a:ext cx="10801030" cy="774700"/>
            <a:chOff x="640568" y="4389567"/>
            <a:chExt cx="10801030" cy="774700"/>
          </a:xfrm>
        </p:grpSpPr>
        <p:sp>
          <p:nvSpPr>
            <p:cNvPr id="10" name="フローチャート: 論理積ゲート 9">
              <a:extLst>
                <a:ext uri="{FF2B5EF4-FFF2-40B4-BE49-F238E27FC236}">
                  <a16:creationId xmlns:a16="http://schemas.microsoft.com/office/drawing/2014/main" id="{4BEBD5B8-3971-B483-4C52-0ABDCC7F442F}"/>
                </a:ext>
              </a:extLst>
            </p:cNvPr>
            <p:cNvSpPr/>
            <p:nvPr/>
          </p:nvSpPr>
          <p:spPr>
            <a:xfrm rot="10800000">
              <a:off x="640568" y="4389567"/>
              <a:ext cx="781072" cy="774700"/>
            </a:xfrm>
            <a:prstGeom prst="flowChartDelay">
              <a:avLst/>
            </a:prstGeom>
            <a:solidFill>
              <a:srgbClr val="00B4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B1A8F21-7DBD-E475-5EC0-112A2E2507AF}"/>
                </a:ext>
              </a:extLst>
            </p:cNvPr>
            <p:cNvSpPr/>
            <p:nvPr/>
          </p:nvSpPr>
          <p:spPr>
            <a:xfrm>
              <a:off x="1421640" y="4389569"/>
              <a:ext cx="9238885" cy="774000"/>
            </a:xfrm>
            <a:prstGeom prst="rect">
              <a:avLst/>
            </a:prstGeom>
            <a:solidFill>
              <a:srgbClr val="00B4ED">
                <a:alpha val="3011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highlight>
                  <a:srgbClr val="F19DB8"/>
                </a:highlight>
              </a:endParaRPr>
            </a:p>
          </p:txBody>
        </p:sp>
        <p:sp>
          <p:nvSpPr>
            <p:cNvPr id="12" name="フローチャート: 論理積ゲート 11">
              <a:extLst>
                <a:ext uri="{FF2B5EF4-FFF2-40B4-BE49-F238E27FC236}">
                  <a16:creationId xmlns:a16="http://schemas.microsoft.com/office/drawing/2014/main" id="{51C4C260-4A98-462A-340E-EB8C7557DB80}"/>
                </a:ext>
              </a:extLst>
            </p:cNvPr>
            <p:cNvSpPr/>
            <p:nvPr/>
          </p:nvSpPr>
          <p:spPr>
            <a:xfrm rot="10800000" flipH="1">
              <a:off x="10660526" y="4389567"/>
              <a:ext cx="781072" cy="774700"/>
            </a:xfrm>
            <a:prstGeom prst="flowChartDelay">
              <a:avLst/>
            </a:prstGeom>
            <a:solidFill>
              <a:srgbClr val="00B4ED">
                <a:alpha val="299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19DB8"/>
                </a:solidFill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42400C-A3EE-7199-484B-8FC17B91CF16}"/>
              </a:ext>
            </a:extLst>
          </p:cNvPr>
          <p:cNvSpPr txBox="1"/>
          <p:nvPr/>
        </p:nvSpPr>
        <p:spPr>
          <a:xfrm>
            <a:off x="992727" y="556720"/>
            <a:ext cx="781073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１</a:t>
            </a:r>
            <a:endParaRPr kumimoji="1" lang="ja-JP" altLang="en-US" sz="44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36DBD0-9B3E-B605-A520-AB6CF1AD1850}"/>
              </a:ext>
            </a:extLst>
          </p:cNvPr>
          <p:cNvSpPr txBox="1"/>
          <p:nvPr/>
        </p:nvSpPr>
        <p:spPr>
          <a:xfrm>
            <a:off x="1928328" y="557273"/>
            <a:ext cx="10800000" cy="6771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人は一生発達する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45FCAE-64CE-CBD4-A0B6-D4CBBE07749E}"/>
              </a:ext>
            </a:extLst>
          </p:cNvPr>
          <p:cNvSpPr txBox="1"/>
          <p:nvPr/>
        </p:nvSpPr>
        <p:spPr>
          <a:xfrm>
            <a:off x="430933" y="1889955"/>
            <a:ext cx="11208297" cy="338554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人生には、多くの人が同じような経験をする特徴的な時期がある。</a:t>
            </a:r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人生を、このような共通の時期で分けたものを</a:t>
            </a:r>
            <a:r>
              <a:rPr lang="en-US" altLang="ja-JP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4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ライフステージ</a:t>
            </a:r>
            <a:r>
              <a:rPr lang="en-US" altLang="ja-JP" sz="44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kumimoji="1" lang="ja-JP" alt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という。</a:t>
            </a:r>
          </a:p>
        </p:txBody>
      </p:sp>
      <p:sp>
        <p:nvSpPr>
          <p:cNvPr id="15" name="メモ 14">
            <a:extLst>
              <a:ext uri="{FF2B5EF4-FFF2-40B4-BE49-F238E27FC236}">
                <a16:creationId xmlns:a16="http://schemas.microsoft.com/office/drawing/2014/main" id="{D09AC4F9-E3AF-0337-CF11-769DF2E801E7}"/>
              </a:ext>
            </a:extLst>
          </p:cNvPr>
          <p:cNvSpPr/>
          <p:nvPr/>
        </p:nvSpPr>
        <p:spPr>
          <a:xfrm>
            <a:off x="1120112" y="4604814"/>
            <a:ext cx="4262158" cy="670683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7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83E1D9E-9781-1E30-0F32-D8CF3D9D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DF4586-3DFC-B1B5-CBA0-24CC1A78CE81}"/>
              </a:ext>
            </a:extLst>
          </p:cNvPr>
          <p:cNvSpPr txBox="1"/>
          <p:nvPr/>
        </p:nvSpPr>
        <p:spPr>
          <a:xfrm>
            <a:off x="1080000" y="1440000"/>
            <a:ext cx="4162101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乳幼児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 期</a:t>
            </a:r>
          </a:p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出生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〜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小学校入学前まで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メモ 7">
            <a:extLst>
              <a:ext uri="{FF2B5EF4-FFF2-40B4-BE49-F238E27FC236}">
                <a16:creationId xmlns:a16="http://schemas.microsoft.com/office/drawing/2014/main" id="{EDEAC5A7-FC35-DB54-2786-CCC58DE7AC34}"/>
              </a:ext>
            </a:extLst>
          </p:cNvPr>
          <p:cNvSpPr/>
          <p:nvPr/>
        </p:nvSpPr>
        <p:spPr>
          <a:xfrm>
            <a:off x="1987826" y="1477602"/>
            <a:ext cx="1701580" cy="534078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DEF465-CD0F-C8E4-92A8-32D151C5AF7B}"/>
              </a:ext>
            </a:extLst>
          </p:cNvPr>
          <p:cNvSpPr txBox="1"/>
          <p:nvPr/>
        </p:nvSpPr>
        <p:spPr>
          <a:xfrm>
            <a:off x="696000" y="387289"/>
            <a:ext cx="10800000" cy="6155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ja-JP" altLang="en-US" sz="4000" b="1">
                <a:latin typeface="MS Gothic" panose="020B0609070205080204" pitchFamily="49" charset="-128"/>
                <a:ea typeface="MS Gothic" panose="020B0609070205080204" pitchFamily="49" charset="-128"/>
              </a:rPr>
              <a:t>（</a:t>
            </a:r>
            <a:r>
              <a:rPr lang="en-US" altLang="ja-JP" sz="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sz="4000" b="1">
                <a:latin typeface="MS Gothic" panose="020B0609070205080204" pitchFamily="49" charset="-128"/>
                <a:ea typeface="MS Gothic" panose="020B0609070205080204" pitchFamily="49" charset="-128"/>
              </a:rPr>
              <a:t>）ライフステージ</a:t>
            </a:r>
            <a:endParaRPr kumimoji="1" lang="ja-JP" altLang="en-US" sz="4000" b="1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EEA5B4-BB9B-FEB4-2F91-F2FA69869B05}"/>
              </a:ext>
            </a:extLst>
          </p:cNvPr>
          <p:cNvSpPr txBox="1"/>
          <p:nvPr/>
        </p:nvSpPr>
        <p:spPr>
          <a:xfrm>
            <a:off x="6840000" y="1440000"/>
            <a:ext cx="4162101" cy="166199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児童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期（学童期）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小学校入学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〜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卒業</a:t>
            </a:r>
            <a:endParaRPr lang="en-US" altLang="ja-JP" sz="36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まで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2" name="メモ 11">
            <a:extLst>
              <a:ext uri="{FF2B5EF4-FFF2-40B4-BE49-F238E27FC236}">
                <a16:creationId xmlns:a16="http://schemas.microsoft.com/office/drawing/2014/main" id="{3F6461A8-EF92-1ECD-FAE0-F7C441FF0BFD}"/>
              </a:ext>
            </a:extLst>
          </p:cNvPr>
          <p:cNvSpPr/>
          <p:nvPr/>
        </p:nvSpPr>
        <p:spPr>
          <a:xfrm>
            <a:off x="6869927" y="1477602"/>
            <a:ext cx="1152939" cy="534078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B09F42-A430-5D94-7E9E-B0B9A84EF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32" y="3412577"/>
            <a:ext cx="1811702" cy="1811702"/>
          </a:xfrm>
          <a:prstGeom prst="rect">
            <a:avLst/>
          </a:prstGeom>
        </p:spPr>
      </p:pic>
      <p:pic>
        <p:nvPicPr>
          <p:cNvPr id="17" name="図 16" descr="人形, おもちゃ, 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970B7DE-F485-E23E-9AA8-7EDC382C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406" y="3412577"/>
            <a:ext cx="1683602" cy="1811702"/>
          </a:xfrm>
          <a:prstGeom prst="rect">
            <a:avLst/>
          </a:prstGeom>
        </p:spPr>
      </p:pic>
      <p:pic>
        <p:nvPicPr>
          <p:cNvPr id="18" name="図 17" descr="人形, おもちゃ, 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46CE2E4-1E1C-17C3-E112-B44C1EADF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071" y="2900176"/>
            <a:ext cx="1701902" cy="23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54135-4D59-F714-6948-2C6FBB52C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446F309-7263-B310-090B-7B436B1C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F77866-B54E-E92D-2E0B-36526F14DEF5}"/>
              </a:ext>
            </a:extLst>
          </p:cNvPr>
          <p:cNvSpPr txBox="1"/>
          <p:nvPr/>
        </p:nvSpPr>
        <p:spPr>
          <a:xfrm>
            <a:off x="4140000" y="732368"/>
            <a:ext cx="4162101" cy="110799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青年</a:t>
            </a:r>
            <a:r>
              <a:rPr lang="en-US" altLang="ja-JP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期</a:t>
            </a:r>
          </a:p>
          <a:p>
            <a:pPr algn="ctr"/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12〜25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歳頃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C5FBCC06-0021-5DE4-F6E7-9688BB4414F5}"/>
              </a:ext>
            </a:extLst>
          </p:cNvPr>
          <p:cNvSpPr/>
          <p:nvPr/>
        </p:nvSpPr>
        <p:spPr>
          <a:xfrm>
            <a:off x="5274733" y="769970"/>
            <a:ext cx="1168400" cy="534078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人形, おもちゃ, 部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4899C93-51D1-B048-E6B0-B7B9C92C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787" y="2449555"/>
            <a:ext cx="2156426" cy="28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77B6-2D96-77FE-6EA2-625610B22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66E4BD8-35F3-2A17-CDBA-684869A4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BA2C61-508B-FCA0-AED1-CD0AF22AF11D}"/>
              </a:ext>
            </a:extLst>
          </p:cNvPr>
          <p:cNvSpPr txBox="1"/>
          <p:nvPr/>
        </p:nvSpPr>
        <p:spPr>
          <a:xfrm>
            <a:off x="1080000" y="732368"/>
            <a:ext cx="4162101" cy="110799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壮年（成人）</a:t>
            </a:r>
            <a:r>
              <a:rPr lang="en-US" altLang="ja-JP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期</a:t>
            </a:r>
          </a:p>
          <a:p>
            <a:pPr algn="ctr"/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25〜65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歳頃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D17DA3A2-E261-A01C-3B42-47AE89D3FD0B}"/>
              </a:ext>
            </a:extLst>
          </p:cNvPr>
          <p:cNvSpPr/>
          <p:nvPr/>
        </p:nvSpPr>
        <p:spPr>
          <a:xfrm>
            <a:off x="1207757" y="769970"/>
            <a:ext cx="2956469" cy="534078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BA010F-E08C-6097-C907-F15555DC33AA}"/>
              </a:ext>
            </a:extLst>
          </p:cNvPr>
          <p:cNvSpPr txBox="1"/>
          <p:nvPr/>
        </p:nvSpPr>
        <p:spPr>
          <a:xfrm>
            <a:off x="7494908" y="732368"/>
            <a:ext cx="4162101" cy="110799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360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高齢</a:t>
            </a:r>
            <a:r>
              <a:rPr lang="en-US" altLang="ja-JP" sz="36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期</a:t>
            </a:r>
          </a:p>
          <a:p>
            <a:pPr algn="ctr"/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65</a:t>
            </a:r>
            <a:r>
              <a:rPr lang="ja-JP" altLang="en-US" sz="3600">
                <a:latin typeface="MS Gothic" panose="020B0609070205080204" pitchFamily="49" charset="-128"/>
                <a:ea typeface="MS Gothic" panose="020B0609070205080204" pitchFamily="49" charset="-128"/>
              </a:rPr>
              <a:t>歳以上</a:t>
            </a:r>
            <a:endParaRPr kumimoji="1" lang="ja-JP" altLang="en-US" sz="360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6" name="メモ 5">
            <a:extLst>
              <a:ext uri="{FF2B5EF4-FFF2-40B4-BE49-F238E27FC236}">
                <a16:creationId xmlns:a16="http://schemas.microsoft.com/office/drawing/2014/main" id="{A4CF7471-7844-9E81-6B11-45B1480EB730}"/>
              </a:ext>
            </a:extLst>
          </p:cNvPr>
          <p:cNvSpPr/>
          <p:nvPr/>
        </p:nvSpPr>
        <p:spPr>
          <a:xfrm>
            <a:off x="8647442" y="769970"/>
            <a:ext cx="1168400" cy="534078"/>
          </a:xfrm>
          <a:prstGeom prst="foldedCorner">
            <a:avLst/>
          </a:prstGeom>
          <a:solidFill>
            <a:srgbClr val="F7CFC1"/>
          </a:solidFill>
          <a:ln w="25400" cap="rnd">
            <a:solidFill>
              <a:srgbClr val="E49E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スーツを着た人の絵&#10;&#10;AI 生成コンテンツは誤りを含む可能性があります。">
            <a:extLst>
              <a:ext uri="{FF2B5EF4-FFF2-40B4-BE49-F238E27FC236}">
                <a16:creationId xmlns:a16="http://schemas.microsoft.com/office/drawing/2014/main" id="{4C6B1A85-1B59-E937-8193-1DA5BB36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90" y="2486693"/>
            <a:ext cx="2124014" cy="2752549"/>
          </a:xfrm>
          <a:prstGeom prst="rect">
            <a:avLst/>
          </a:prstGeom>
        </p:spPr>
      </p:pic>
      <p:pic>
        <p:nvPicPr>
          <p:cNvPr id="8" name="図 7" descr="挿絵, 傘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1E7C948-DD18-4B01-2638-199389414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68" y="2486693"/>
            <a:ext cx="1972299" cy="2752549"/>
          </a:xfrm>
          <a:prstGeom prst="rect">
            <a:avLst/>
          </a:prstGeom>
        </p:spPr>
      </p:pic>
      <p:pic>
        <p:nvPicPr>
          <p:cNvPr id="9" name="図 8" descr="挿絵, ウィンドウ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8FE10EA-C918-ECE2-07AF-E7FD97FE7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847" y="2486693"/>
            <a:ext cx="1517153" cy="27525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B1D0B7B-05D1-D534-7C05-3E98395B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917" y="2250066"/>
            <a:ext cx="2290878" cy="29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3068__x6642__x9593_ xmlns="00c92678-ffac-41a5-9288-135868ad8e8c" xsi:nil="true"/>
    <TaxCatchAll xmlns="9121a088-fc71-45a6-8b1f-b176b5eb726b" xsi:nil="true"/>
    <lcf76f155ced4ddcb4097134ff3c332f xmlns="00c92678-ffac-41a5-9288-135868ad8e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A7F7802BC47F447A89A911457D48D3C" ma:contentTypeVersion="16" ma:contentTypeDescription="新しいドキュメントを作成します。" ma:contentTypeScope="" ma:versionID="5ea64dc30f45962dc8b667f574c4a3bc">
  <xsd:schema xmlns:xsd="http://www.w3.org/2001/XMLSchema" xmlns:xs="http://www.w3.org/2001/XMLSchema" xmlns:p="http://schemas.microsoft.com/office/2006/metadata/properties" xmlns:ns2="00c92678-ffac-41a5-9288-135868ad8e8c" xmlns:ns3="9121a088-fc71-45a6-8b1f-b176b5eb726b" targetNamespace="http://schemas.microsoft.com/office/2006/metadata/properties" ma:root="true" ma:fieldsID="4c0275a0888d2faee6eda2c50ff0c063" ns2:_="" ns3:_="">
    <xsd:import namespace="00c92678-ffac-41a5-9288-135868ad8e8c"/>
    <xsd:import namespace="9121a088-fc71-45a6-8b1f-b176b5eb7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x65e5__x4ed8__x3068__x6642__x9593_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92678-ffac-41a5-9288-135868ad8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47d9727b-d437-458e-8008-9f484a169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x65e5__x4ed8__x3068__x6642__x9593_" ma:index="20" nillable="true" ma:displayName="日付と時間" ma:format="DateOnly" ma:internalName="_x65e5__x4ed8__x3068__x6642__x9593_">
      <xsd:simpleType>
        <xsd:restriction base="dms:DateTim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1a088-fc71-45a6-8b1f-b176b5eb726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437ef09-308f-46e4-b65f-eea847356b21}" ma:internalName="TaxCatchAll" ma:showField="CatchAllData" ma:web="9121a088-fc71-45a6-8b1f-b176b5eb72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39E7A2-CB03-4C94-9A7A-42BE198D406B}">
  <ds:schemaRefs>
    <ds:schemaRef ds:uri="http://schemas.microsoft.com/office/2006/documentManagement/types"/>
    <ds:schemaRef ds:uri="00c92678-ffac-41a5-9288-135868ad8e8c"/>
    <ds:schemaRef ds:uri="http://schemas.microsoft.com/office/2006/metadata/properties"/>
    <ds:schemaRef ds:uri="http://schemas.microsoft.com/office/infopath/2007/PartnerControls"/>
    <ds:schemaRef ds:uri="9121a088-fc71-45a6-8b1f-b176b5eb726b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EAFD9F4-7F0F-453A-8132-B2DC4D31AE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DD343-4BFC-4E64-813A-BE39971E6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92678-ffac-41a5-9288-135868ad8e8c"/>
    <ds:schemaRef ds:uri="9121a088-fc71-45a6-8b1f-b176b5eb72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560</Words>
  <Application>Microsoft Macintosh PowerPoint</Application>
  <PresentationFormat>ワイド画面</PresentationFormat>
  <Paragraphs>115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MS Gothic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石本 忠廣</dc:creator>
  <cp:keywords/>
  <dc:description/>
  <cp:lastModifiedBy>河井 祐樹</cp:lastModifiedBy>
  <cp:revision>90</cp:revision>
  <cp:lastPrinted>2025-12-01T01:47:28Z</cp:lastPrinted>
  <dcterms:created xsi:type="dcterms:W3CDTF">2021-12-07T04:03:17Z</dcterms:created>
  <dcterms:modified xsi:type="dcterms:W3CDTF">2026-04-03T07:38:21Z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0x0101005A7F7802BC47F447A89A911457D48D3C</vt:lpwstr>
  </property>
  <property fmtid="{D5CDD505-2E9C-101B-9397-08002B2CF9AE}" pid="3" name="MediaServiceImageTags">
    <vt:lpwstr/>
  </property>
</Properties>
</file>