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57" r:id="rId6"/>
    <p:sldId id="258" r:id="rId7"/>
    <p:sldId id="259" r:id="rId8"/>
    <p:sldId id="540" r:id="rId9"/>
    <p:sldId id="541" r:id="rId10"/>
    <p:sldId id="411" r:id="rId11"/>
    <p:sldId id="542" r:id="rId12"/>
    <p:sldId id="543" r:id="rId13"/>
    <p:sldId id="545" r:id="rId14"/>
    <p:sldId id="546" r:id="rId15"/>
    <p:sldId id="547" r:id="rId16"/>
    <p:sldId id="548" r:id="rId17"/>
    <p:sldId id="549" r:id="rId18"/>
    <p:sldId id="550" r:id="rId19"/>
    <p:sldId id="551" r:id="rId20"/>
    <p:sldId id="544" r:id="rId21"/>
    <p:sldId id="552" r:id="rId22"/>
    <p:sldId id="553" r:id="rId23"/>
    <p:sldId id="554" r:id="rId24"/>
    <p:sldId id="556" r:id="rId25"/>
    <p:sldId id="557" r:id="rId26"/>
    <p:sldId id="559" r:id="rId27"/>
    <p:sldId id="560" r:id="rId28"/>
    <p:sldId id="561" r:id="rId29"/>
    <p:sldId id="562" r:id="rId30"/>
    <p:sldId id="563" r:id="rId31"/>
    <p:sldId id="564"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B2"/>
    <a:srgbClr val="EA536C"/>
    <a:srgbClr val="009B64"/>
    <a:srgbClr val="009B63"/>
    <a:srgbClr val="B85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D24BC-80F2-AF41-BEA5-D304322AA791}" v="10" dt="2024-02-15T03:35:20.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7"/>
    <p:restoredTop sz="94422"/>
  </p:normalViewPr>
  <p:slideViewPr>
    <p:cSldViewPr snapToGrid="0" showGuides="1">
      <p:cViewPr varScale="1">
        <p:scale>
          <a:sx n="113" d="100"/>
          <a:sy n="113" d="100"/>
        </p:scale>
        <p:origin x="208"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3A2EB-EE73-A744-B6C0-580FE982FBC5}" type="datetimeFigureOut">
              <a:rPr kumimoji="1" lang="ja-JP" altLang="en-US" smtClean="0"/>
              <a:t>2026/4/2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51EA3-10F5-764C-A363-58F0E2D5E760}" type="slidenum">
              <a:rPr kumimoji="1" lang="ja-JP" altLang="en-US" smtClean="0"/>
              <a:t>‹#›</a:t>
            </a:fld>
            <a:endParaRPr kumimoji="1" lang="ja-JP" altLang="en-US"/>
          </a:p>
        </p:txBody>
      </p:sp>
    </p:spTree>
    <p:extLst>
      <p:ext uri="{BB962C8B-B14F-4D97-AF65-F5344CB8AC3E}">
        <p14:creationId xmlns:p14="http://schemas.microsoft.com/office/powerpoint/2010/main" val="1650311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73B76-B118-C901-BF55-DCFCCDFBAA7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C3AFCC-3A96-088F-9A85-9265E05DD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55C084-39DD-6A83-68E3-B1B23569ADE9}"/>
              </a:ext>
            </a:extLst>
          </p:cNvPr>
          <p:cNvSpPr>
            <a:spLocks noGrp="1"/>
          </p:cNvSpPr>
          <p:nvPr>
            <p:ph type="dt" sz="half" idx="10"/>
          </p:nvPr>
        </p:nvSpPr>
        <p:spPr/>
        <p:txBody>
          <a:bodyPr/>
          <a:lstStyle/>
          <a:p>
            <a:fld id="{80239C74-97B1-E64D-A8AC-893E3FB34306}" type="datetime1">
              <a:rPr kumimoji="1" lang="ja-JP" altLang="en-US" smtClean="0"/>
              <a:t>2026/4/2</a:t>
            </a:fld>
            <a:endParaRPr kumimoji="1" lang="ja-JP" altLang="en-US"/>
          </a:p>
        </p:txBody>
      </p:sp>
      <p:sp>
        <p:nvSpPr>
          <p:cNvPr id="5" name="フッター プレースホルダー 4">
            <a:extLst>
              <a:ext uri="{FF2B5EF4-FFF2-40B4-BE49-F238E27FC236}">
                <a16:creationId xmlns:a16="http://schemas.microsoft.com/office/drawing/2014/main" id="{C19F656C-B17B-1505-D272-9D8A31B13F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D03CA0-E728-36C1-A19D-1C3CC44A8C44}"/>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757065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4BE83-265C-5B69-8AD0-BAD65DA974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92393C-A9D8-9412-BD72-16D1F5DC9C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86944-B08A-EEFC-069E-580DB19D1139}"/>
              </a:ext>
            </a:extLst>
          </p:cNvPr>
          <p:cNvSpPr>
            <a:spLocks noGrp="1"/>
          </p:cNvSpPr>
          <p:nvPr>
            <p:ph type="dt" sz="half" idx="10"/>
          </p:nvPr>
        </p:nvSpPr>
        <p:spPr/>
        <p:txBody>
          <a:bodyPr/>
          <a:lstStyle/>
          <a:p>
            <a:fld id="{2E8B5A2C-9DE9-4B44-A8D8-B761C64BD82D}" type="datetime1">
              <a:rPr kumimoji="1" lang="ja-JP" altLang="en-US" smtClean="0"/>
              <a:t>2026/4/2</a:t>
            </a:fld>
            <a:endParaRPr kumimoji="1" lang="ja-JP" altLang="en-US"/>
          </a:p>
        </p:txBody>
      </p:sp>
      <p:sp>
        <p:nvSpPr>
          <p:cNvPr id="5" name="フッター プレースホルダー 4">
            <a:extLst>
              <a:ext uri="{FF2B5EF4-FFF2-40B4-BE49-F238E27FC236}">
                <a16:creationId xmlns:a16="http://schemas.microsoft.com/office/drawing/2014/main" id="{AF1DD25E-5E52-B07D-12F0-EAD0D4501D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7A537B-4B67-3389-8FA0-644A64B80559}"/>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33963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248B99D-7BF2-8C6C-58A5-FD2E58B79B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39B632-69EE-621C-C380-6596E3952AA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CE2E6C-BB9D-12A5-4475-5968DE7AA8AD}"/>
              </a:ext>
            </a:extLst>
          </p:cNvPr>
          <p:cNvSpPr>
            <a:spLocks noGrp="1"/>
          </p:cNvSpPr>
          <p:nvPr>
            <p:ph type="dt" sz="half" idx="10"/>
          </p:nvPr>
        </p:nvSpPr>
        <p:spPr/>
        <p:txBody>
          <a:bodyPr/>
          <a:lstStyle/>
          <a:p>
            <a:fld id="{CFC044E6-4551-F343-82E8-0DE2EAAC52B0}" type="datetime1">
              <a:rPr kumimoji="1" lang="ja-JP" altLang="en-US" smtClean="0"/>
              <a:t>2026/4/2</a:t>
            </a:fld>
            <a:endParaRPr kumimoji="1" lang="ja-JP" altLang="en-US"/>
          </a:p>
        </p:txBody>
      </p:sp>
      <p:sp>
        <p:nvSpPr>
          <p:cNvPr id="5" name="フッター プレースホルダー 4">
            <a:extLst>
              <a:ext uri="{FF2B5EF4-FFF2-40B4-BE49-F238E27FC236}">
                <a16:creationId xmlns:a16="http://schemas.microsoft.com/office/drawing/2014/main" id="{E6D26718-E2CA-5BD9-3485-728C4D82EA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896F60-9887-DCFF-21A6-22FD31FFCA0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6090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D4FB8-F5EB-4AFC-6EB2-1173D023E8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66837B-8BD8-7BF6-DDB0-49C2C8B608B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0DEC6C-8DB7-0B98-7F3C-3007D7C73DDB}"/>
              </a:ext>
            </a:extLst>
          </p:cNvPr>
          <p:cNvSpPr>
            <a:spLocks noGrp="1"/>
          </p:cNvSpPr>
          <p:nvPr>
            <p:ph type="dt" sz="half" idx="10"/>
          </p:nvPr>
        </p:nvSpPr>
        <p:spPr/>
        <p:txBody>
          <a:bodyPr/>
          <a:lstStyle/>
          <a:p>
            <a:fld id="{95A30F11-A964-E347-925C-E5BC57005D35}" type="datetime1">
              <a:rPr kumimoji="1" lang="ja-JP" altLang="en-US" smtClean="0"/>
              <a:t>2026/4/2</a:t>
            </a:fld>
            <a:endParaRPr kumimoji="1" lang="ja-JP" altLang="en-US"/>
          </a:p>
        </p:txBody>
      </p:sp>
      <p:sp>
        <p:nvSpPr>
          <p:cNvPr id="5" name="フッター プレースホルダー 4">
            <a:extLst>
              <a:ext uri="{FF2B5EF4-FFF2-40B4-BE49-F238E27FC236}">
                <a16:creationId xmlns:a16="http://schemas.microsoft.com/office/drawing/2014/main" id="{FADB0DB6-5072-C632-8DC6-E5C0703630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C87CBE-C7B2-905B-45D1-9C9D3C1DD9A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3566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0A40E7-9444-0534-579F-25FAE4CE26A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5CA662-024F-EBF8-140E-3E212A316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0F41291-37E9-0654-734C-F25D971EE89B}"/>
              </a:ext>
            </a:extLst>
          </p:cNvPr>
          <p:cNvSpPr>
            <a:spLocks noGrp="1"/>
          </p:cNvSpPr>
          <p:nvPr>
            <p:ph type="dt" sz="half" idx="10"/>
          </p:nvPr>
        </p:nvSpPr>
        <p:spPr/>
        <p:txBody>
          <a:bodyPr/>
          <a:lstStyle/>
          <a:p>
            <a:fld id="{9899350C-7B12-034F-8972-52C53BAA4097}" type="datetime1">
              <a:rPr kumimoji="1" lang="ja-JP" altLang="en-US" smtClean="0"/>
              <a:t>2026/4/2</a:t>
            </a:fld>
            <a:endParaRPr kumimoji="1" lang="ja-JP" altLang="en-US"/>
          </a:p>
        </p:txBody>
      </p:sp>
      <p:sp>
        <p:nvSpPr>
          <p:cNvPr id="5" name="フッター プレースホルダー 4">
            <a:extLst>
              <a:ext uri="{FF2B5EF4-FFF2-40B4-BE49-F238E27FC236}">
                <a16:creationId xmlns:a16="http://schemas.microsoft.com/office/drawing/2014/main" id="{4D78BF99-170C-3330-14AE-F54B59020A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5F2DF6-9732-01C5-BDFF-7695500AB591}"/>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96558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2E821E-DC05-4AB9-9E00-72C3A7D12D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440EE5-9A3E-984F-53B7-7256512817F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13958C3-6FBC-F336-ECCD-888F2CB6688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4CE45E-2F8E-A80B-CFB8-09C88969BA74}"/>
              </a:ext>
            </a:extLst>
          </p:cNvPr>
          <p:cNvSpPr>
            <a:spLocks noGrp="1"/>
          </p:cNvSpPr>
          <p:nvPr>
            <p:ph type="dt" sz="half" idx="10"/>
          </p:nvPr>
        </p:nvSpPr>
        <p:spPr/>
        <p:txBody>
          <a:bodyPr/>
          <a:lstStyle/>
          <a:p>
            <a:fld id="{1616FDE4-18AC-2C4A-8394-101EF8330747}" type="datetime1">
              <a:rPr kumimoji="1" lang="ja-JP" altLang="en-US" smtClean="0"/>
              <a:t>2026/4/2</a:t>
            </a:fld>
            <a:endParaRPr kumimoji="1" lang="ja-JP" altLang="en-US"/>
          </a:p>
        </p:txBody>
      </p:sp>
      <p:sp>
        <p:nvSpPr>
          <p:cNvPr id="6" name="フッター プレースホルダー 5">
            <a:extLst>
              <a:ext uri="{FF2B5EF4-FFF2-40B4-BE49-F238E27FC236}">
                <a16:creationId xmlns:a16="http://schemas.microsoft.com/office/drawing/2014/main" id="{A1241D62-3D41-2F69-241A-0C6CE52FF2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804B9A-C717-D493-9411-9FBF3D65C2C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8566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095F-FB3A-C9BC-08D3-1B54FFC963D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CE07B5-DB27-DD73-CE9F-C8CD24FCE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85088A-A4E9-6D3B-D824-08D5C75F8B4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83116F7-1590-052B-E8BE-18A5E5C68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AEA6415-3EE1-BB35-F9A9-3CE054995B8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852F053-DDA5-991C-9313-35427338193A}"/>
              </a:ext>
            </a:extLst>
          </p:cNvPr>
          <p:cNvSpPr>
            <a:spLocks noGrp="1"/>
          </p:cNvSpPr>
          <p:nvPr>
            <p:ph type="dt" sz="half" idx="10"/>
          </p:nvPr>
        </p:nvSpPr>
        <p:spPr/>
        <p:txBody>
          <a:bodyPr/>
          <a:lstStyle/>
          <a:p>
            <a:fld id="{8FF61872-0FB0-BE41-A1BD-1DD5294223CE}" type="datetime1">
              <a:rPr kumimoji="1" lang="ja-JP" altLang="en-US" smtClean="0"/>
              <a:t>2026/4/2</a:t>
            </a:fld>
            <a:endParaRPr kumimoji="1" lang="ja-JP" altLang="en-US"/>
          </a:p>
        </p:txBody>
      </p:sp>
      <p:sp>
        <p:nvSpPr>
          <p:cNvPr id="8" name="フッター プレースホルダー 7">
            <a:extLst>
              <a:ext uri="{FF2B5EF4-FFF2-40B4-BE49-F238E27FC236}">
                <a16:creationId xmlns:a16="http://schemas.microsoft.com/office/drawing/2014/main" id="{555362EE-592F-0DBA-E318-01B253D22D7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62EB178-9955-7C5A-9EFA-0C58477AC0C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1454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3997BE-6998-1BC9-B4CF-10288DB9B08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3344F45-3F53-38DA-E0FB-01E03E838F67}"/>
              </a:ext>
            </a:extLst>
          </p:cNvPr>
          <p:cNvSpPr>
            <a:spLocks noGrp="1"/>
          </p:cNvSpPr>
          <p:nvPr>
            <p:ph type="dt" sz="half" idx="10"/>
          </p:nvPr>
        </p:nvSpPr>
        <p:spPr/>
        <p:txBody>
          <a:bodyPr/>
          <a:lstStyle/>
          <a:p>
            <a:fld id="{8B5B4121-D566-6941-8676-AB29BBE68AFB}" type="datetime1">
              <a:rPr kumimoji="1" lang="ja-JP" altLang="en-US" smtClean="0"/>
              <a:t>2026/4/2</a:t>
            </a:fld>
            <a:endParaRPr kumimoji="1" lang="ja-JP" altLang="en-US"/>
          </a:p>
        </p:txBody>
      </p:sp>
      <p:sp>
        <p:nvSpPr>
          <p:cNvPr id="4" name="フッター プレースホルダー 3">
            <a:extLst>
              <a:ext uri="{FF2B5EF4-FFF2-40B4-BE49-F238E27FC236}">
                <a16:creationId xmlns:a16="http://schemas.microsoft.com/office/drawing/2014/main" id="{78B9B2FC-AEB5-C345-7F6C-08BD2882E9E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0FBB64-6E24-A303-C9B0-56A2BEE902A5}"/>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94551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F4923A-0AC5-53F2-ED46-DC7AAB0B0ECF}"/>
              </a:ext>
            </a:extLst>
          </p:cNvPr>
          <p:cNvSpPr>
            <a:spLocks noGrp="1"/>
          </p:cNvSpPr>
          <p:nvPr>
            <p:ph type="dt" sz="half" idx="10"/>
          </p:nvPr>
        </p:nvSpPr>
        <p:spPr/>
        <p:txBody>
          <a:bodyPr/>
          <a:lstStyle/>
          <a:p>
            <a:fld id="{9E97C918-AAFE-6546-999A-E4C6E8319150}" type="datetime1">
              <a:rPr kumimoji="1" lang="ja-JP" altLang="en-US" smtClean="0"/>
              <a:t>2026/4/2</a:t>
            </a:fld>
            <a:endParaRPr kumimoji="1" lang="ja-JP" altLang="en-US"/>
          </a:p>
        </p:txBody>
      </p:sp>
      <p:sp>
        <p:nvSpPr>
          <p:cNvPr id="3" name="フッター プレースホルダー 2">
            <a:extLst>
              <a:ext uri="{FF2B5EF4-FFF2-40B4-BE49-F238E27FC236}">
                <a16:creationId xmlns:a16="http://schemas.microsoft.com/office/drawing/2014/main" id="{41944F3B-58F3-3BF5-E9D0-DD88D6A19E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67E46B-7D74-FE00-6BDB-0AB20154257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793549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6556C-D75D-013B-AB66-5501EAFC1ED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D5BF93-B28C-ECEA-DFA5-BF1B05D14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66FCBB-E461-D1F3-935F-73F20207E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AE611B-8FDC-76E0-1883-A20DCBB48541}"/>
              </a:ext>
            </a:extLst>
          </p:cNvPr>
          <p:cNvSpPr>
            <a:spLocks noGrp="1"/>
          </p:cNvSpPr>
          <p:nvPr>
            <p:ph type="dt" sz="half" idx="10"/>
          </p:nvPr>
        </p:nvSpPr>
        <p:spPr/>
        <p:txBody>
          <a:bodyPr/>
          <a:lstStyle/>
          <a:p>
            <a:fld id="{4500643B-18E8-4841-AD2C-D543D08D8038}" type="datetime1">
              <a:rPr kumimoji="1" lang="ja-JP" altLang="en-US" smtClean="0"/>
              <a:t>2026/4/2</a:t>
            </a:fld>
            <a:endParaRPr kumimoji="1" lang="ja-JP" altLang="en-US"/>
          </a:p>
        </p:txBody>
      </p:sp>
      <p:sp>
        <p:nvSpPr>
          <p:cNvPr id="6" name="フッター プレースホルダー 5">
            <a:extLst>
              <a:ext uri="{FF2B5EF4-FFF2-40B4-BE49-F238E27FC236}">
                <a16:creationId xmlns:a16="http://schemas.microsoft.com/office/drawing/2014/main" id="{7CF661B1-7FBC-2CEB-9649-BE87CCB6B2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33B458-7381-7981-EBB7-88C4F5046A6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67820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D0970B-64CE-9870-51CB-0843B49D349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E7761-8086-BF69-7093-446BA25EA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87D97DC-996E-998F-ABB1-B1C95B2B1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D2823E-2154-AA15-DD6C-5B4A8008CCC8}"/>
              </a:ext>
            </a:extLst>
          </p:cNvPr>
          <p:cNvSpPr>
            <a:spLocks noGrp="1"/>
          </p:cNvSpPr>
          <p:nvPr>
            <p:ph type="dt" sz="half" idx="10"/>
          </p:nvPr>
        </p:nvSpPr>
        <p:spPr/>
        <p:txBody>
          <a:bodyPr/>
          <a:lstStyle/>
          <a:p>
            <a:fld id="{647E0185-60D6-0746-9F0D-6DFCCE4A182A}" type="datetime1">
              <a:rPr kumimoji="1" lang="ja-JP" altLang="en-US" smtClean="0"/>
              <a:t>2026/4/2</a:t>
            </a:fld>
            <a:endParaRPr kumimoji="1" lang="ja-JP" altLang="en-US"/>
          </a:p>
        </p:txBody>
      </p:sp>
      <p:sp>
        <p:nvSpPr>
          <p:cNvPr id="6" name="フッター プレースホルダー 5">
            <a:extLst>
              <a:ext uri="{FF2B5EF4-FFF2-40B4-BE49-F238E27FC236}">
                <a16:creationId xmlns:a16="http://schemas.microsoft.com/office/drawing/2014/main" id="{BCB1F2D3-2CF6-67B0-8CE0-AA96193BD3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4C8D0A-E404-88E8-D53C-6395301C342E}"/>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213281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F307D0F-9734-642D-9294-5D862F40D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00D13D-2933-58C7-D35B-CB1819C1F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EF4C72-9160-FA3D-9985-C724ECD6D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mn-ea"/>
                <a:ea typeface="+mn-ea"/>
              </a:defRPr>
            </a:lvl1pPr>
          </a:lstStyle>
          <a:p>
            <a:fld id="{4F341B45-B7E5-4B47-9357-CE6A59CE619E}" type="datetime1">
              <a:rPr lang="ja-JP" altLang="en-US" smtClean="0"/>
              <a:t>2026/4/2</a:t>
            </a:fld>
            <a:endParaRPr lang="ja-JP" altLang="en-US"/>
          </a:p>
        </p:txBody>
      </p:sp>
      <p:sp>
        <p:nvSpPr>
          <p:cNvPr id="5" name="フッター プレースホルダー 4">
            <a:extLst>
              <a:ext uri="{FF2B5EF4-FFF2-40B4-BE49-F238E27FC236}">
                <a16:creationId xmlns:a16="http://schemas.microsoft.com/office/drawing/2014/main" id="{72776166-9F0C-B03D-33D9-1BAB4E12B217}"/>
              </a:ext>
            </a:extLst>
          </p:cNvPr>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a:defRPr sz="1200" b="1">
                <a:solidFill>
                  <a:schemeClr val="tx1">
                    <a:tint val="75000"/>
                  </a:schemeClr>
                </a:solidFill>
                <a:latin typeface="+mn-ea"/>
                <a:ea typeface="+mn-ea"/>
              </a:defRPr>
            </a:lvl1pPr>
          </a:lstStyle>
          <a:p>
            <a:endParaRPr lang="ja-JP" altLang="en-US"/>
          </a:p>
        </p:txBody>
      </p:sp>
      <p:sp>
        <p:nvSpPr>
          <p:cNvPr id="6" name="スライド番号プレースホルダー 5">
            <a:extLst>
              <a:ext uri="{FF2B5EF4-FFF2-40B4-BE49-F238E27FC236}">
                <a16:creationId xmlns:a16="http://schemas.microsoft.com/office/drawing/2014/main" id="{6D62C159-53A8-9A9D-61C2-870CCD3D0CB6}"/>
              </a:ext>
            </a:extLst>
          </p:cNvPr>
          <p:cNvSpPr>
            <a:spLocks noGrp="1"/>
          </p:cNvSpPr>
          <p:nvPr>
            <p:ph type="sldNum" sz="quarter" idx="4"/>
          </p:nvPr>
        </p:nvSpPr>
        <p:spPr>
          <a:xfrm>
            <a:off x="3501890" y="6356350"/>
            <a:ext cx="2743200" cy="365125"/>
          </a:xfrm>
          <a:prstGeom prst="rect">
            <a:avLst/>
          </a:prstGeom>
        </p:spPr>
        <p:txBody>
          <a:bodyPr vert="horz" lIns="91440" tIns="45720" rIns="91440" bIns="45720" rtlCol="0" anchor="ctr"/>
          <a:lstStyle>
            <a:lvl1pPr algn="r">
              <a:defRPr sz="1200" b="1">
                <a:solidFill>
                  <a:schemeClr val="tx1"/>
                </a:solidFill>
                <a:latin typeface="+mn-ea"/>
                <a:ea typeface="+mn-ea"/>
              </a:defRPr>
            </a:lvl1pPr>
          </a:lstStyle>
          <a:p>
            <a:fld id="{F197ABEE-EE31-5049-83F5-365F309FF419}" type="slidenum">
              <a:rPr lang="ja-JP" altLang="en-US" smtClean="0"/>
              <a:pPr/>
              <a:t>‹#›</a:t>
            </a:fld>
            <a:endParaRPr lang="ja-JP" altLang="en-US"/>
          </a:p>
        </p:txBody>
      </p:sp>
    </p:spTree>
    <p:extLst>
      <p:ext uri="{BB962C8B-B14F-4D97-AF65-F5344CB8AC3E}">
        <p14:creationId xmlns:p14="http://schemas.microsoft.com/office/powerpoint/2010/main" val="95959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210" userDrawn="1">
          <p15:clr>
            <a:srgbClr val="F26B43"/>
          </p15:clr>
        </p15:guide>
        <p15:guide id="6"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
            <a:extLst>
              <a:ext uri="{FF2B5EF4-FFF2-40B4-BE49-F238E27FC236}">
                <a16:creationId xmlns:a16="http://schemas.microsoft.com/office/drawing/2014/main" id="{D8B44B57-C9C2-7A98-B62B-D09A70EC6854}"/>
              </a:ext>
            </a:extLst>
          </p:cNvPr>
          <p:cNvSpPr txBox="1"/>
          <p:nvPr/>
        </p:nvSpPr>
        <p:spPr>
          <a:xfrm>
            <a:off x="1056488" y="1994486"/>
            <a:ext cx="2159787" cy="738664"/>
          </a:xfrm>
          <a:prstGeom prst="rect">
            <a:avLst/>
          </a:prstGeom>
          <a:noFill/>
          <a:effectLst/>
        </p:spPr>
        <p:txBody>
          <a:bodyPr wrap="square" lIns="0" tIns="0" rIns="0" bIns="0" rtlCol="0" anchor="ctr" anchorCtr="0">
            <a:spAutoFit/>
          </a:bodyPr>
          <a:lstStyle/>
          <a:p>
            <a:pPr algn="ctr"/>
            <a:r>
              <a:rPr lang="ja-JP" altLang="en-US" sz="4800" b="1" dirty="0">
                <a:solidFill>
                  <a:srgbClr val="00A9B2"/>
                </a:solidFill>
                <a:effectLst/>
                <a:latin typeface="+mn-ea"/>
              </a:rPr>
              <a:t>第６章</a:t>
            </a:r>
            <a:endParaRPr kumimoji="1" lang="ja-JP" altLang="en-US" sz="4800" b="1" dirty="0">
              <a:solidFill>
                <a:srgbClr val="00A9B2"/>
              </a:solidFill>
              <a:effectLst/>
              <a:latin typeface="+mn-ea"/>
            </a:endParaRPr>
          </a:p>
        </p:txBody>
      </p:sp>
      <p:sp>
        <p:nvSpPr>
          <p:cNvPr id="6" name="テキスト ボックス ">
            <a:extLst>
              <a:ext uri="{FF2B5EF4-FFF2-40B4-BE49-F238E27FC236}">
                <a16:creationId xmlns:a16="http://schemas.microsoft.com/office/drawing/2014/main" id="{CD85A5F6-EA8F-B3B1-CCEC-2A8F6CC59FBE}"/>
              </a:ext>
            </a:extLst>
          </p:cNvPr>
          <p:cNvSpPr txBox="1"/>
          <p:nvPr/>
        </p:nvSpPr>
        <p:spPr>
          <a:xfrm>
            <a:off x="695326" y="2921170"/>
            <a:ext cx="10801350" cy="1015663"/>
          </a:xfrm>
          <a:prstGeom prst="rect">
            <a:avLst/>
          </a:prstGeom>
          <a:noFill/>
          <a:effectLst/>
        </p:spPr>
        <p:txBody>
          <a:bodyPr wrap="square" lIns="0" tIns="0" rIns="0" bIns="0" rtlCol="0" anchor="ctr" anchorCtr="0">
            <a:spAutoFit/>
          </a:bodyPr>
          <a:lstStyle/>
          <a:p>
            <a:pPr algn="ctr"/>
            <a:r>
              <a:rPr lang="ja-JP" altLang="en-US" sz="6600" b="1" dirty="0">
                <a:solidFill>
                  <a:srgbClr val="00A9B2"/>
                </a:solidFill>
                <a:latin typeface="+mn-ea"/>
              </a:rPr>
              <a:t>食育と食育推進活動</a:t>
            </a:r>
            <a:endParaRPr kumimoji="1" lang="ja-JP" altLang="en-US" sz="6000" b="1" dirty="0">
              <a:solidFill>
                <a:srgbClr val="00A9B2"/>
              </a:solidFill>
              <a:latin typeface="+mn-ea"/>
            </a:endParaRPr>
          </a:p>
        </p:txBody>
      </p:sp>
      <p:sp>
        <p:nvSpPr>
          <p:cNvPr id="2" name="スライド番号プレースホルダー 1">
            <a:extLst>
              <a:ext uri="{FF2B5EF4-FFF2-40B4-BE49-F238E27FC236}">
                <a16:creationId xmlns:a16="http://schemas.microsoft.com/office/drawing/2014/main" id="{F34B1380-5FAE-7394-9ED3-E4BBE2107B21}"/>
              </a:ext>
            </a:extLst>
          </p:cNvPr>
          <p:cNvSpPr>
            <a:spLocks noGrp="1"/>
          </p:cNvSpPr>
          <p:nvPr>
            <p:ph type="sldNum" sz="quarter" idx="12"/>
          </p:nvPr>
        </p:nvSpPr>
        <p:spPr/>
        <p:txBody>
          <a:bodyPr/>
          <a:lstStyle/>
          <a:p>
            <a:fld id="{F197ABEE-EE31-5049-83F5-365F309FF419}" type="slidenum">
              <a:rPr kumimoji="1" lang="ja-JP" altLang="en-US" smtClean="0"/>
              <a:t>1</a:t>
            </a:fld>
            <a:endParaRPr kumimoji="1" lang="ja-JP" altLang="en-US"/>
          </a:p>
        </p:txBody>
      </p:sp>
    </p:spTree>
    <p:extLst>
      <p:ext uri="{BB962C8B-B14F-4D97-AF65-F5344CB8AC3E}">
        <p14:creationId xmlns:p14="http://schemas.microsoft.com/office/powerpoint/2010/main" val="57399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402954"/>
            <a:ext cx="10748685" cy="544700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食育基本法</a:t>
            </a:r>
            <a:r>
              <a:rPr lang="ja-JP" altLang="en-US" sz="4000" b="1" i="0">
                <a:effectLst/>
                <a:latin typeface="Times New Roman" panose="02020603050405020304" pitchFamily="18" charset="0"/>
              </a:rPr>
              <a:t>に基づいて、農林水産省が、食品安全委員会、消費者庁、文部科学省、厚生</a:t>
            </a:r>
            <a:r>
              <a:rPr lang="ja-JP" altLang="en-US" sz="4000" b="1" i="0" dirty="0">
                <a:effectLst/>
                <a:latin typeface="Times New Roman" panose="02020603050405020304" pitchFamily="18" charset="0"/>
              </a:rPr>
              <a:t>労働省等の連携</a:t>
            </a:r>
            <a:r>
              <a:rPr lang="ja-JP" altLang="en-US" sz="4000" b="1" i="0">
                <a:effectLst/>
                <a:latin typeface="Times New Roman" panose="02020603050405020304" pitchFamily="18" charset="0"/>
              </a:rPr>
              <a:t>を図りながら、食育推</a:t>
            </a:r>
            <a:r>
              <a:rPr lang="ja-JP" altLang="en-US" sz="4000" b="1" i="0" dirty="0">
                <a:effectLst/>
                <a:latin typeface="Times New Roman" panose="02020603050405020304" pitchFamily="18" charset="0"/>
              </a:rPr>
              <a:t>進会議等の運営を行っている。地域に</a:t>
            </a:r>
            <a:r>
              <a:rPr lang="ja-JP" altLang="en-US" sz="4000" b="1" i="0">
                <a:effectLst/>
                <a:latin typeface="Times New Roman" panose="02020603050405020304" pitchFamily="18" charset="0"/>
              </a:rPr>
              <a:t>おいては、学校、保育所等、農林漁業者、食品関連事業者、ボランティア</a:t>
            </a:r>
            <a:r>
              <a:rPr lang="ja-JP" altLang="en-US" sz="4000" b="1" i="0" dirty="0">
                <a:effectLst/>
                <a:latin typeface="Times New Roman" panose="02020603050405020304" pitchFamily="18" charset="0"/>
              </a:rPr>
              <a:t>等との連携・協働</a:t>
            </a:r>
            <a:r>
              <a:rPr lang="ja-JP" altLang="en-US" sz="4000" b="1" i="0">
                <a:effectLst/>
                <a:latin typeface="Times New Roman" panose="02020603050405020304" pitchFamily="18" charset="0"/>
              </a:rPr>
              <a:t>の下、食育</a:t>
            </a:r>
            <a:r>
              <a:rPr lang="ja-JP" altLang="en-US" sz="4000" b="1" i="0" dirty="0">
                <a:effectLst/>
                <a:latin typeface="Times New Roman" panose="02020603050405020304" pitchFamily="18" charset="0"/>
              </a:rPr>
              <a:t>を推進している。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10</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6245089" y="648984"/>
            <a:ext cx="265413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2FF8F0EE-3BD0-84F7-8CEB-946A55ABFDA2}"/>
              </a:ext>
            </a:extLst>
          </p:cNvPr>
          <p:cNvSpPr/>
          <p:nvPr/>
        </p:nvSpPr>
        <p:spPr>
          <a:xfrm>
            <a:off x="3274843" y="1575657"/>
            <a:ext cx="204095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メモ 2">
            <a:extLst>
              <a:ext uri="{FF2B5EF4-FFF2-40B4-BE49-F238E27FC236}">
                <a16:creationId xmlns:a16="http://schemas.microsoft.com/office/drawing/2014/main" id="{A0767940-6815-FEF8-ADDE-FFFA387CD503}"/>
              </a:ext>
            </a:extLst>
          </p:cNvPr>
          <p:cNvSpPr/>
          <p:nvPr/>
        </p:nvSpPr>
        <p:spPr>
          <a:xfrm>
            <a:off x="5701928" y="1575656"/>
            <a:ext cx="265413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68FBD2D9-A98E-2E39-B7FC-69669FDBD233}"/>
              </a:ext>
            </a:extLst>
          </p:cNvPr>
          <p:cNvSpPr/>
          <p:nvPr/>
        </p:nvSpPr>
        <p:spPr>
          <a:xfrm>
            <a:off x="8233230" y="3406966"/>
            <a:ext cx="115643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507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821042-D508-9BFB-741E-BC2E34CEE534}"/>
              </a:ext>
            </a:extLst>
          </p:cNvPr>
          <p:cNvSpPr>
            <a:spLocks noGrp="1"/>
          </p:cNvSpPr>
          <p:nvPr>
            <p:ph type="sldNum" sz="quarter" idx="12"/>
          </p:nvPr>
        </p:nvSpPr>
        <p:spPr/>
        <p:txBody>
          <a:bodyPr/>
          <a:lstStyle/>
          <a:p>
            <a:fld id="{F197ABEE-EE31-5049-83F5-365F309FF419}"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2835CDBB-1D0F-846B-8CBC-6CCEB432BC53}"/>
              </a:ext>
            </a:extLst>
          </p:cNvPr>
          <p:cNvPicPr>
            <a:picLocks noChangeAspect="1"/>
          </p:cNvPicPr>
          <p:nvPr/>
        </p:nvPicPr>
        <p:blipFill>
          <a:blip r:embed="rId2"/>
          <a:stretch>
            <a:fillRect/>
          </a:stretch>
        </p:blipFill>
        <p:spPr>
          <a:xfrm>
            <a:off x="1119976" y="284339"/>
            <a:ext cx="9717358" cy="5819486"/>
          </a:xfrm>
          <a:prstGeom prst="rect">
            <a:avLst/>
          </a:prstGeom>
        </p:spPr>
      </p:pic>
      <p:sp>
        <p:nvSpPr>
          <p:cNvPr id="6" name="四角形: 角を丸くする 5">
            <a:extLst>
              <a:ext uri="{FF2B5EF4-FFF2-40B4-BE49-F238E27FC236}">
                <a16:creationId xmlns:a16="http://schemas.microsoft.com/office/drawing/2014/main" id="{0B9A2570-67E4-ECCA-E6A1-D6A627DDD649}"/>
              </a:ext>
            </a:extLst>
          </p:cNvPr>
          <p:cNvSpPr/>
          <p:nvPr/>
        </p:nvSpPr>
        <p:spPr>
          <a:xfrm>
            <a:off x="1021404" y="398834"/>
            <a:ext cx="2062264" cy="321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E24A444-0D72-27A8-BB62-8FBB0BE5BADE}"/>
              </a:ext>
            </a:extLst>
          </p:cNvPr>
          <p:cNvSpPr txBox="1"/>
          <p:nvPr/>
        </p:nvSpPr>
        <p:spPr>
          <a:xfrm>
            <a:off x="505837" y="365904"/>
            <a:ext cx="3463047" cy="707886"/>
          </a:xfrm>
          <a:prstGeom prst="rect">
            <a:avLst/>
          </a:prstGeom>
          <a:noFill/>
        </p:spPr>
        <p:txBody>
          <a:bodyPr wrap="square" rtlCol="0">
            <a:spAutoFit/>
          </a:bodyPr>
          <a:lstStyle/>
          <a:p>
            <a:r>
              <a:rPr kumimoji="1" lang="ja-JP" altLang="en-US" sz="4000" b="1" dirty="0"/>
              <a:t>食育推進体制</a:t>
            </a:r>
          </a:p>
        </p:txBody>
      </p:sp>
    </p:spTree>
    <p:extLst>
      <p:ext uri="{BB962C8B-B14F-4D97-AF65-F5344CB8AC3E}">
        <p14:creationId xmlns:p14="http://schemas.microsoft.com/office/powerpoint/2010/main" val="170131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自動的に生成された説明">
            <a:extLst>
              <a:ext uri="{FF2B5EF4-FFF2-40B4-BE49-F238E27FC236}">
                <a16:creationId xmlns:a16="http://schemas.microsoft.com/office/drawing/2014/main" id="{C4901DFF-0830-5503-B595-CF8C70C49D15}"/>
              </a:ext>
            </a:extLst>
          </p:cNvPr>
          <p:cNvPicPr>
            <a:picLocks noChangeAspect="1"/>
          </p:cNvPicPr>
          <p:nvPr/>
        </p:nvPicPr>
        <p:blipFill rotWithShape="1">
          <a:blip r:embed="rId2"/>
          <a:srcRect t="1276" r="50000" b="37243"/>
          <a:stretch/>
        </p:blipFill>
        <p:spPr>
          <a:xfrm>
            <a:off x="3827812" y="124179"/>
            <a:ext cx="7686856" cy="5945102"/>
          </a:xfrm>
          <a:prstGeom prst="rect">
            <a:avLst/>
          </a:prstGeom>
        </p:spPr>
      </p:pic>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12</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spTree>
    <p:extLst>
      <p:ext uri="{BB962C8B-B14F-4D97-AF65-F5344CB8AC3E}">
        <p14:creationId xmlns:p14="http://schemas.microsoft.com/office/powerpoint/2010/main" val="141515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pic>
        <p:nvPicPr>
          <p:cNvPr id="3" name="図 2" descr="テーブル&#10;&#10;自動的に生成された説明">
            <a:extLst>
              <a:ext uri="{FF2B5EF4-FFF2-40B4-BE49-F238E27FC236}">
                <a16:creationId xmlns:a16="http://schemas.microsoft.com/office/drawing/2014/main" id="{91CB807E-9905-442B-6B87-0CDCD8444DCC}"/>
              </a:ext>
            </a:extLst>
          </p:cNvPr>
          <p:cNvPicPr>
            <a:picLocks noChangeAspect="1"/>
          </p:cNvPicPr>
          <p:nvPr/>
        </p:nvPicPr>
        <p:blipFill rotWithShape="1">
          <a:blip r:embed="rId2"/>
          <a:srcRect t="62432" r="50000" b="1325"/>
          <a:stretch/>
        </p:blipFill>
        <p:spPr>
          <a:xfrm>
            <a:off x="3970773" y="2008356"/>
            <a:ext cx="7980487" cy="3638550"/>
          </a:xfrm>
          <a:prstGeom prst="rect">
            <a:avLst/>
          </a:prstGeom>
        </p:spPr>
      </p:pic>
      <p:pic>
        <p:nvPicPr>
          <p:cNvPr id="5" name="図 4" descr="テーブル&#10;&#10;自動的に生成された説明">
            <a:extLst>
              <a:ext uri="{FF2B5EF4-FFF2-40B4-BE49-F238E27FC236}">
                <a16:creationId xmlns:a16="http://schemas.microsoft.com/office/drawing/2014/main" id="{B4E1D991-114C-99A3-5B0A-59B7F06AA927}"/>
              </a:ext>
            </a:extLst>
          </p:cNvPr>
          <p:cNvPicPr>
            <a:picLocks noChangeAspect="1"/>
          </p:cNvPicPr>
          <p:nvPr/>
        </p:nvPicPr>
        <p:blipFill rotWithShape="1">
          <a:blip r:embed="rId2"/>
          <a:srcRect t="1276" r="50000" b="91035"/>
          <a:stretch/>
        </p:blipFill>
        <p:spPr>
          <a:xfrm>
            <a:off x="3970773" y="1251412"/>
            <a:ext cx="7980487" cy="771896"/>
          </a:xfrm>
          <a:prstGeom prst="rect">
            <a:avLst/>
          </a:prstGeom>
        </p:spPr>
      </p:pic>
    </p:spTree>
    <p:extLst>
      <p:ext uri="{BB962C8B-B14F-4D97-AF65-F5344CB8AC3E}">
        <p14:creationId xmlns:p14="http://schemas.microsoft.com/office/powerpoint/2010/main" val="313354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14</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pic>
        <p:nvPicPr>
          <p:cNvPr id="3" name="図 2" descr="テーブル&#10;&#10;自動的に生成された説明">
            <a:extLst>
              <a:ext uri="{FF2B5EF4-FFF2-40B4-BE49-F238E27FC236}">
                <a16:creationId xmlns:a16="http://schemas.microsoft.com/office/drawing/2014/main" id="{3440A8A2-FCCE-887F-06FF-2A86E127E6B0}"/>
              </a:ext>
            </a:extLst>
          </p:cNvPr>
          <p:cNvPicPr>
            <a:picLocks noChangeAspect="1"/>
          </p:cNvPicPr>
          <p:nvPr/>
        </p:nvPicPr>
        <p:blipFill rotWithShape="1">
          <a:blip r:embed="rId2"/>
          <a:srcRect l="50757" t="1124" r="683" b="54813"/>
          <a:stretch/>
        </p:blipFill>
        <p:spPr>
          <a:xfrm>
            <a:off x="3917044" y="941108"/>
            <a:ext cx="8117341" cy="4632841"/>
          </a:xfrm>
          <a:prstGeom prst="rect">
            <a:avLst/>
          </a:prstGeom>
        </p:spPr>
      </p:pic>
    </p:spTree>
    <p:extLst>
      <p:ext uri="{BB962C8B-B14F-4D97-AF65-F5344CB8AC3E}">
        <p14:creationId xmlns:p14="http://schemas.microsoft.com/office/powerpoint/2010/main" val="356574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自動的に生成された説明">
            <a:extLst>
              <a:ext uri="{FF2B5EF4-FFF2-40B4-BE49-F238E27FC236}">
                <a16:creationId xmlns:a16="http://schemas.microsoft.com/office/drawing/2014/main" id="{4A49CDCC-C99C-7486-788F-C0DF995456B7}"/>
              </a:ext>
            </a:extLst>
          </p:cNvPr>
          <p:cNvPicPr>
            <a:picLocks noChangeAspect="1"/>
          </p:cNvPicPr>
          <p:nvPr/>
        </p:nvPicPr>
        <p:blipFill rotWithShape="1">
          <a:blip r:embed="rId2"/>
          <a:srcRect l="51373" t="44755" r="706" b="22242"/>
          <a:stretch/>
        </p:blipFill>
        <p:spPr>
          <a:xfrm>
            <a:off x="3968296" y="1685735"/>
            <a:ext cx="8102896" cy="3510001"/>
          </a:xfrm>
          <a:prstGeom prst="rect">
            <a:avLst/>
          </a:prstGeom>
        </p:spPr>
      </p:pic>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15</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sp>
        <p:nvSpPr>
          <p:cNvPr id="5" name="テキスト ボックス 4">
            <a:extLst>
              <a:ext uri="{FF2B5EF4-FFF2-40B4-BE49-F238E27FC236}">
                <a16:creationId xmlns:a16="http://schemas.microsoft.com/office/drawing/2014/main" id="{D33E0455-46B8-4456-AE56-5FDD3ACB4D7C}"/>
              </a:ext>
            </a:extLst>
          </p:cNvPr>
          <p:cNvSpPr txBox="1"/>
          <p:nvPr/>
        </p:nvSpPr>
        <p:spPr>
          <a:xfrm>
            <a:off x="3123595" y="5212342"/>
            <a:ext cx="8952752" cy="338554"/>
          </a:xfrm>
          <a:prstGeom prst="rect">
            <a:avLst/>
          </a:prstGeom>
          <a:noFill/>
        </p:spPr>
        <p:txBody>
          <a:bodyPr wrap="square" rtlCol="0">
            <a:spAutoFit/>
          </a:bodyPr>
          <a:lstStyle/>
          <a:p>
            <a:pPr algn="r"/>
            <a:r>
              <a:rPr kumimoji="1" lang="ja-JP" altLang="en-US" sz="1600" dirty="0">
                <a:cs typeface="Aldhabi" panose="020B0604020202020204" pitchFamily="2" charset="-78"/>
              </a:rPr>
              <a:t>農林水産省「我が国の食生活の現状と食育の推進について」</a:t>
            </a:r>
            <a:r>
              <a:rPr kumimoji="1" lang="ja-JP" altLang="en-US" sz="1600">
                <a:cs typeface="Aldhabi" panose="020B0604020202020204" pitchFamily="2" charset="-78"/>
              </a:rPr>
              <a:t>（令和</a:t>
            </a:r>
            <a:r>
              <a:rPr kumimoji="1" lang="en-US" altLang="ja-JP" sz="1600">
                <a:cs typeface="Aldhabi" panose="020B0604020202020204" pitchFamily="2" charset="-78"/>
              </a:rPr>
              <a:t>5</a:t>
            </a:r>
            <a:r>
              <a:rPr kumimoji="1" lang="ja-JP" altLang="en-US" sz="1600">
                <a:cs typeface="Aldhabi" panose="020B0604020202020204" pitchFamily="2" charset="-78"/>
              </a:rPr>
              <a:t>年</a:t>
            </a:r>
            <a:r>
              <a:rPr kumimoji="1" lang="en-US" altLang="ja-JP" sz="1600" dirty="0">
                <a:cs typeface="Aldhabi" panose="020B0604020202020204" pitchFamily="2" charset="-78"/>
              </a:rPr>
              <a:t>7</a:t>
            </a:r>
            <a:r>
              <a:rPr kumimoji="1" lang="ja-JP" altLang="en-US" sz="1600" dirty="0">
                <a:cs typeface="Aldhabi" panose="020B0604020202020204" pitchFamily="2" charset="-78"/>
              </a:rPr>
              <a:t>月）より）</a:t>
            </a:r>
          </a:p>
        </p:txBody>
      </p:sp>
      <p:pic>
        <p:nvPicPr>
          <p:cNvPr id="8" name="図 7" descr="テーブル&#10;&#10;自動的に生成された説明">
            <a:extLst>
              <a:ext uri="{FF2B5EF4-FFF2-40B4-BE49-F238E27FC236}">
                <a16:creationId xmlns:a16="http://schemas.microsoft.com/office/drawing/2014/main" id="{5AF4CD42-C7DD-8545-B685-AB6B064FECC8}"/>
              </a:ext>
            </a:extLst>
          </p:cNvPr>
          <p:cNvPicPr>
            <a:picLocks noChangeAspect="1"/>
          </p:cNvPicPr>
          <p:nvPr/>
        </p:nvPicPr>
        <p:blipFill rotWithShape="1">
          <a:blip r:embed="rId2"/>
          <a:srcRect t="1276" r="51049" b="91634"/>
          <a:stretch/>
        </p:blipFill>
        <p:spPr>
          <a:xfrm>
            <a:off x="3856281" y="953837"/>
            <a:ext cx="8214911" cy="748374"/>
          </a:xfrm>
          <a:prstGeom prst="rect">
            <a:avLst/>
          </a:prstGeom>
        </p:spPr>
      </p:pic>
    </p:spTree>
    <p:extLst>
      <p:ext uri="{BB962C8B-B14F-4D97-AF65-F5344CB8AC3E}">
        <p14:creationId xmlns:p14="http://schemas.microsoft.com/office/powerpoint/2010/main" val="241846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398880-C824-7B12-2E28-432D862149FA}"/>
              </a:ext>
            </a:extLst>
          </p:cNvPr>
          <p:cNvSpPr>
            <a:spLocks noGrp="1"/>
          </p:cNvSpPr>
          <p:nvPr>
            <p:ph type="sldNum" sz="quarter" idx="12"/>
          </p:nvPr>
        </p:nvSpPr>
        <p:spPr/>
        <p:txBody>
          <a:bodyPr/>
          <a:lstStyle/>
          <a:p>
            <a:fld id="{F197ABEE-EE31-5049-83F5-365F309FF419}" type="slidenum">
              <a:rPr kumimoji="1" lang="ja-JP" altLang="en-US" smtClean="0"/>
              <a:t>16</a:t>
            </a:fld>
            <a:endParaRPr kumimoji="1" lang="ja-JP" altLang="en-US"/>
          </a:p>
        </p:txBody>
      </p:sp>
      <p:pic>
        <p:nvPicPr>
          <p:cNvPr id="4" name="図 3">
            <a:extLst>
              <a:ext uri="{FF2B5EF4-FFF2-40B4-BE49-F238E27FC236}">
                <a16:creationId xmlns:a16="http://schemas.microsoft.com/office/drawing/2014/main" id="{82142319-9DEA-29AD-C20F-21B1FAE7B658}"/>
              </a:ext>
            </a:extLst>
          </p:cNvPr>
          <p:cNvPicPr>
            <a:picLocks noChangeAspect="1"/>
          </p:cNvPicPr>
          <p:nvPr/>
        </p:nvPicPr>
        <p:blipFill>
          <a:blip r:embed="rId2"/>
          <a:stretch>
            <a:fillRect/>
          </a:stretch>
        </p:blipFill>
        <p:spPr>
          <a:xfrm>
            <a:off x="3609787" y="208"/>
            <a:ext cx="5932765" cy="6777464"/>
          </a:xfrm>
          <a:prstGeom prst="rect">
            <a:avLst/>
          </a:prstGeom>
        </p:spPr>
      </p:pic>
      <p:sp>
        <p:nvSpPr>
          <p:cNvPr id="5" name="テキスト ボックス 4">
            <a:extLst>
              <a:ext uri="{FF2B5EF4-FFF2-40B4-BE49-F238E27FC236}">
                <a16:creationId xmlns:a16="http://schemas.microsoft.com/office/drawing/2014/main" id="{4DE868FA-E39C-AAF4-345B-3E8F3E9A8891}"/>
              </a:ext>
            </a:extLst>
          </p:cNvPr>
          <p:cNvSpPr txBox="1"/>
          <p:nvPr/>
        </p:nvSpPr>
        <p:spPr>
          <a:xfrm>
            <a:off x="783334" y="3034997"/>
            <a:ext cx="2568406" cy="707886"/>
          </a:xfrm>
          <a:prstGeom prst="rect">
            <a:avLst/>
          </a:prstGeom>
          <a:noFill/>
        </p:spPr>
        <p:txBody>
          <a:bodyPr wrap="square">
            <a:spAutoFit/>
          </a:bodyPr>
          <a:lstStyle/>
          <a:p>
            <a:r>
              <a:rPr lang="ja-JP" altLang="en-US" sz="4000" b="1" i="0" spc="-150" dirty="0">
                <a:effectLst/>
                <a:latin typeface="Arial" panose="020B0604020202020204" pitchFamily="34" charset="0"/>
              </a:rPr>
              <a:t>食育の環</a:t>
            </a:r>
            <a:endParaRPr lang="ja-JP" altLang="en-US" sz="4000" b="1" spc="-150" dirty="0"/>
          </a:p>
        </p:txBody>
      </p:sp>
    </p:spTree>
    <p:extLst>
      <p:ext uri="{BB962C8B-B14F-4D97-AF65-F5344CB8AC3E}">
        <p14:creationId xmlns:p14="http://schemas.microsoft.com/office/powerpoint/2010/main" val="298838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2598003"/>
            <a:ext cx="10801351" cy="166199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a:latin typeface="+mn-ea"/>
              </a:rPr>
              <a:t>家庭、学校、地域</a:t>
            </a:r>
            <a:r>
              <a:rPr kumimoji="1" lang="ja-JP" altLang="en-US" sz="5400" b="1" dirty="0">
                <a:latin typeface="+mn-ea"/>
              </a:rPr>
              <a:t>等における</a:t>
            </a:r>
            <a:endParaRPr lang="en-US" altLang="ja-JP" sz="5400" b="1" dirty="0">
              <a:latin typeface="+mn-ea"/>
            </a:endParaRPr>
          </a:p>
          <a:p>
            <a:pPr algn="ctr"/>
            <a:r>
              <a:rPr kumimoji="1" lang="ja-JP" altLang="en-US" sz="5400" b="1" dirty="0">
                <a:latin typeface="+mn-ea"/>
              </a:rPr>
              <a:t> 食育の推進</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17</a:t>
            </a:fld>
            <a:endParaRPr kumimoji="1" lang="ja-JP" altLang="en-US"/>
          </a:p>
        </p:txBody>
      </p:sp>
    </p:spTree>
    <p:extLst>
      <p:ext uri="{BB962C8B-B14F-4D97-AF65-F5344CB8AC3E}">
        <p14:creationId xmlns:p14="http://schemas.microsoft.com/office/powerpoint/2010/main" val="154545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864042"/>
            <a:ext cx="10748685" cy="452482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現在の日本</a:t>
            </a:r>
            <a:r>
              <a:rPr lang="ja-JP" altLang="en-US" sz="4000" b="1" i="0">
                <a:effectLst/>
                <a:latin typeface="Times New Roman" panose="02020603050405020304" pitchFamily="18" charset="0"/>
              </a:rPr>
              <a:t>では、子ども</a:t>
            </a:r>
            <a:r>
              <a:rPr lang="ja-JP" altLang="en-US" sz="4000" b="1" i="0" dirty="0">
                <a:effectLst/>
                <a:latin typeface="Times New Roman" panose="02020603050405020304" pitchFamily="18" charset="0"/>
              </a:rPr>
              <a:t>の 生活習慣 の乱れが学習意欲</a:t>
            </a:r>
            <a:r>
              <a:rPr lang="ja-JP" altLang="en-US" sz="4000" b="1" i="0">
                <a:effectLst/>
                <a:latin typeface="Times New Roman" panose="02020603050405020304" pitchFamily="18" charset="0"/>
              </a:rPr>
              <a:t>や体力、気力</a:t>
            </a:r>
            <a:r>
              <a:rPr lang="ja-JP" altLang="en-US" sz="4000" b="1" i="0" dirty="0">
                <a:effectLst/>
                <a:latin typeface="Times New Roman" panose="02020603050405020304" pitchFamily="18" charset="0"/>
              </a:rPr>
              <a:t>の低下につながっていることが指摘されている。これらの</a:t>
            </a:r>
            <a:r>
              <a:rPr lang="ja-JP" altLang="en-US" sz="4000" b="1" i="0">
                <a:effectLst/>
                <a:latin typeface="Times New Roman" panose="02020603050405020304" pitchFamily="18" charset="0"/>
              </a:rPr>
              <a:t>問題は、個々</a:t>
            </a:r>
            <a:r>
              <a:rPr lang="ja-JP" altLang="en-US" sz="4000" b="1" i="0" dirty="0">
                <a:effectLst/>
                <a:latin typeface="Times New Roman" panose="02020603050405020304" pitchFamily="18" charset="0"/>
              </a:rPr>
              <a:t>の家庭の問題として見過ごす</a:t>
            </a:r>
            <a:r>
              <a:rPr lang="ja-JP" altLang="en-US" sz="4000" b="1" i="0">
                <a:effectLst/>
                <a:latin typeface="Times New Roman" panose="02020603050405020304" pitchFamily="18" charset="0"/>
              </a:rPr>
              <a:t>ことなく、社会 </a:t>
            </a:r>
            <a:r>
              <a:rPr lang="ja-JP" altLang="en-US" sz="4000" b="1" i="0" dirty="0">
                <a:effectLst/>
                <a:latin typeface="Times New Roman" panose="02020603050405020304" pitchFamily="18" charset="0"/>
              </a:rPr>
              <a:t>全体で改善に取り組む必要がある。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18</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6931946" y="1088978"/>
            <a:ext cx="2128386"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68FBD2D9-A98E-2E39-B7FC-69669FDBD233}"/>
              </a:ext>
            </a:extLst>
          </p:cNvPr>
          <p:cNvSpPr/>
          <p:nvPr/>
        </p:nvSpPr>
        <p:spPr>
          <a:xfrm>
            <a:off x="9875734" y="3852845"/>
            <a:ext cx="120464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43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387559" y="1506567"/>
            <a:ext cx="11278384" cy="460061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家庭</a:t>
            </a:r>
            <a:r>
              <a:rPr lang="ja-JP" altLang="en-US" sz="4000" b="1" i="0">
                <a:effectLst/>
                <a:latin typeface="Times New Roman" panose="02020603050405020304" pitchFamily="18" charset="0"/>
              </a:rPr>
              <a:t>では、家族</a:t>
            </a:r>
            <a:r>
              <a:rPr lang="ja-JP" altLang="en-US" sz="4000" b="1" i="0" dirty="0">
                <a:effectLst/>
                <a:latin typeface="Times New Roman" panose="02020603050405020304" pitchFamily="18" charset="0"/>
              </a:rPr>
              <a:t>で食卓を囲む機会</a:t>
            </a:r>
            <a:r>
              <a:rPr lang="ja-JP" altLang="en-US" sz="4000" b="1" i="0">
                <a:effectLst/>
                <a:latin typeface="Times New Roman" panose="02020603050405020304" pitchFamily="18" charset="0"/>
              </a:rPr>
              <a:t>を増やし、子ども</a:t>
            </a:r>
            <a:r>
              <a:rPr lang="ja-JP" altLang="en-US" sz="4000" b="1" i="0" dirty="0">
                <a:effectLst/>
                <a:latin typeface="Times New Roman" panose="02020603050405020304" pitchFamily="18" charset="0"/>
              </a:rPr>
              <a:t>に食事の挨拶やマナーを身につけさせる。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自治体</a:t>
            </a:r>
            <a:r>
              <a:rPr lang="ja-JP" altLang="en-US" sz="4000" b="1" i="0">
                <a:effectLst/>
                <a:latin typeface="Times New Roman" panose="02020603050405020304" pitchFamily="18" charset="0"/>
              </a:rPr>
              <a:t>では、肥満</a:t>
            </a:r>
            <a:r>
              <a:rPr lang="ja-JP" altLang="en-US" sz="4000" b="1" i="0" dirty="0">
                <a:effectLst/>
                <a:latin typeface="Times New Roman" panose="02020603050405020304" pitchFamily="18" charset="0"/>
              </a:rPr>
              <a:t>予防の講座やさまざまな体験</a:t>
            </a:r>
            <a:r>
              <a:rPr lang="ja-JP" altLang="en-US" sz="4000" b="1" i="0">
                <a:effectLst/>
                <a:latin typeface="Times New Roman" panose="02020603050405020304" pitchFamily="18" charset="0"/>
              </a:rPr>
              <a:t>授業や、</a:t>
            </a:r>
            <a:r>
              <a:rPr lang="ja-JP" altLang="en-US" sz="4000" b="1">
                <a:latin typeface="Times New Roman" panose="02020603050405020304" pitchFamily="18" charset="0"/>
              </a:rPr>
              <a:t>子ども</a:t>
            </a:r>
            <a:r>
              <a:rPr lang="ja-JP" altLang="en-US" sz="4000" b="1" dirty="0">
                <a:latin typeface="Times New Roman" panose="02020603050405020304" pitchFamily="18" charset="0"/>
              </a:rPr>
              <a:t>の基本的生活習慣の確立などを目指す運動</a:t>
            </a:r>
            <a:r>
              <a:rPr lang="ja-JP" altLang="en-US" sz="4000" b="1" i="0" dirty="0">
                <a:effectLst/>
                <a:latin typeface="Times New Roman" panose="02020603050405020304" pitchFamily="18" charset="0"/>
              </a:rPr>
              <a:t>「</a:t>
            </a:r>
            <a:r>
              <a:rPr lang="ja-JP" altLang="en-US" sz="4000" b="1" i="0" dirty="0">
                <a:effectLst/>
                <a:latin typeface="Arial" panose="020B0604020202020204" pitchFamily="34" charset="0"/>
              </a:rPr>
              <a:t>早寝早起き朝ごはん</a:t>
            </a:r>
            <a:r>
              <a:rPr lang="ja-JP" altLang="en-US" sz="4000" b="1" i="0" dirty="0">
                <a:effectLst/>
                <a:latin typeface="Times New Roman" panose="02020603050405020304" pitchFamily="18" charset="0"/>
              </a:rPr>
              <a:t>」を実施。</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19</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4020067" y="5492154"/>
            <a:ext cx="4532262"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①家庭における食育の推進</a:t>
            </a:r>
            <a:endParaRPr lang="en-US" altLang="ja-JP" sz="4000" b="1" dirty="0">
              <a:latin typeface="Times New Roman" panose="02020603050405020304" pitchFamily="18" charset="0"/>
            </a:endParaRPr>
          </a:p>
        </p:txBody>
      </p:sp>
    </p:spTree>
    <p:extLst>
      <p:ext uri="{BB962C8B-B14F-4D97-AF65-F5344CB8AC3E}">
        <p14:creationId xmlns:p14="http://schemas.microsoft.com/office/powerpoint/2010/main" val="62677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
            <a:extLst>
              <a:ext uri="{FF2B5EF4-FFF2-40B4-BE49-F238E27FC236}">
                <a16:creationId xmlns:a16="http://schemas.microsoft.com/office/drawing/2014/main" id="{ABE0A98C-E0C5-F925-AF24-D643C9CBBB94}"/>
              </a:ext>
            </a:extLst>
          </p:cNvPr>
          <p:cNvSpPr txBox="1"/>
          <p:nvPr/>
        </p:nvSpPr>
        <p:spPr>
          <a:xfrm>
            <a:off x="695325" y="2786360"/>
            <a:ext cx="10801350" cy="830997"/>
          </a:xfrm>
          <a:prstGeom prst="rect">
            <a:avLst/>
          </a:prstGeom>
          <a:noFill/>
          <a:effectLst/>
        </p:spPr>
        <p:txBody>
          <a:bodyPr wrap="square" lIns="0" tIns="0" rIns="0" bIns="0" rtlCol="0" anchor="ctr" anchorCtr="0">
            <a:spAutoFit/>
          </a:bodyPr>
          <a:lstStyle/>
          <a:p>
            <a:pPr algn="ctr"/>
            <a:r>
              <a:rPr lang="ja-JP" altLang="en-US" sz="5400" b="1" dirty="0">
                <a:latin typeface="+mn-ea"/>
              </a:rPr>
              <a:t>１．食育推進の取り組み</a:t>
            </a:r>
            <a:endParaRPr kumimoji="1" lang="ja-JP" altLang="en-US" sz="5400" b="1" dirty="0">
              <a:latin typeface="+mn-ea"/>
            </a:endParaRPr>
          </a:p>
        </p:txBody>
      </p:sp>
      <p:sp>
        <p:nvSpPr>
          <p:cNvPr id="4" name="スライド番号プレースホルダー 3">
            <a:extLst>
              <a:ext uri="{FF2B5EF4-FFF2-40B4-BE49-F238E27FC236}">
                <a16:creationId xmlns:a16="http://schemas.microsoft.com/office/drawing/2014/main" id="{D5AB9EF7-8998-51B1-5FC5-BCD9C17A45D0}"/>
              </a:ext>
            </a:extLst>
          </p:cNvPr>
          <p:cNvSpPr>
            <a:spLocks noGrp="1"/>
          </p:cNvSpPr>
          <p:nvPr>
            <p:ph type="sldNum" sz="quarter" idx="12"/>
          </p:nvPr>
        </p:nvSpPr>
        <p:spPr/>
        <p:txBody>
          <a:bodyPr/>
          <a:lstStyle/>
          <a:p>
            <a:fld id="{F197ABEE-EE31-5049-83F5-365F309FF419}" type="slidenum">
              <a:rPr kumimoji="1" lang="ja-JP" altLang="en-US" smtClean="0"/>
              <a:t>2</a:t>
            </a:fld>
            <a:endParaRPr kumimoji="1" lang="ja-JP" altLang="en-US"/>
          </a:p>
        </p:txBody>
      </p:sp>
      <p:cxnSp>
        <p:nvCxnSpPr>
          <p:cNvPr id="5" name="直線コネクタ ">
            <a:extLst>
              <a:ext uri="{FF2B5EF4-FFF2-40B4-BE49-F238E27FC236}">
                <a16:creationId xmlns:a16="http://schemas.microsoft.com/office/drawing/2014/main" id="{41A3AEC0-F61B-63E2-9B5D-71C7D97435E6}"/>
              </a:ext>
            </a:extLst>
          </p:cNvPr>
          <p:cNvCxnSpPr>
            <a:cxnSpLocks/>
          </p:cNvCxnSpPr>
          <p:nvPr/>
        </p:nvCxnSpPr>
        <p:spPr>
          <a:xfrm>
            <a:off x="1057275" y="3617357"/>
            <a:ext cx="10801350" cy="0"/>
          </a:xfrm>
          <a:prstGeom prst="line">
            <a:avLst/>
          </a:prstGeom>
          <a:ln w="63500">
            <a:gradFill>
              <a:gsLst>
                <a:gs pos="70000">
                  <a:srgbClr val="00A9B2">
                    <a:alpha val="70000"/>
                  </a:srgbClr>
                </a:gs>
                <a:gs pos="30000">
                  <a:srgbClr val="00A9B2">
                    <a:alpha val="70000"/>
                  </a:srgbClr>
                </a:gs>
                <a:gs pos="0">
                  <a:srgbClr val="00A9B2">
                    <a:alpha val="10000"/>
                  </a:srgbClr>
                </a:gs>
                <a:gs pos="50000">
                  <a:srgbClr val="00A9B2"/>
                </a:gs>
                <a:gs pos="100000">
                  <a:srgbClr val="00A9B2">
                    <a:alpha val="1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33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522942" y="1325592"/>
            <a:ext cx="11573435" cy="467756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給食や食に関連する教科で食育の充実</a:t>
            </a:r>
            <a:r>
              <a:rPr lang="ja-JP" altLang="en-US" sz="4000" b="1" i="0">
                <a:effectLst/>
                <a:latin typeface="Times New Roman" panose="02020603050405020304" pitchFamily="18" charset="0"/>
              </a:rPr>
              <a:t>をはかり、家庭</a:t>
            </a:r>
            <a:r>
              <a:rPr lang="ja-JP" altLang="en-US" sz="4000" b="1" i="0" dirty="0">
                <a:effectLst/>
                <a:latin typeface="Times New Roman" panose="02020603050405020304" pitchFamily="18" charset="0"/>
              </a:rPr>
              <a:t>や地域との連携も進められている。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栄養教諭が食育の効果を上げている学校もある。</a:t>
            </a:r>
            <a:endParaRPr lang="en-US" altLang="ja-JP" sz="4000" b="1" dirty="0">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Arial" panose="020B0604020202020204" pitchFamily="34" charset="0"/>
              </a:rPr>
              <a:t>学校給食法 </a:t>
            </a:r>
            <a:r>
              <a:rPr lang="ja-JP" altLang="en-US" sz="4000" b="1" i="0" dirty="0">
                <a:effectLst/>
                <a:latin typeface="Times New Roman" panose="02020603050405020304" pitchFamily="18" charset="0"/>
              </a:rPr>
              <a:t>の改正</a:t>
            </a:r>
            <a:r>
              <a:rPr lang="ja-JP" altLang="en-US" sz="4000" b="1" i="0">
                <a:effectLst/>
                <a:latin typeface="Times New Roman" panose="02020603050405020304" pitchFamily="18" charset="0"/>
              </a:rPr>
              <a:t>により、地場</a:t>
            </a:r>
            <a:r>
              <a:rPr lang="ja-JP" altLang="en-US" sz="4000" b="1" i="0" dirty="0">
                <a:effectLst/>
                <a:latin typeface="Times New Roman" panose="02020603050405020304" pitchFamily="18" charset="0"/>
              </a:rPr>
              <a:t>産物を学校給食に活用する取り組みも進められている。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20</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1101945" y="4451825"/>
            <a:ext cx="263334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②学校における食育の推進</a:t>
            </a:r>
            <a:endParaRPr lang="en-US" altLang="ja-JP" sz="4000" b="1" dirty="0">
              <a:latin typeface="Times New Roman" panose="02020603050405020304" pitchFamily="18" charset="0"/>
            </a:endParaRPr>
          </a:p>
        </p:txBody>
      </p:sp>
    </p:spTree>
    <p:extLst>
      <p:ext uri="{BB962C8B-B14F-4D97-AF65-F5344CB8AC3E}">
        <p14:creationId xmlns:p14="http://schemas.microsoft.com/office/powerpoint/2010/main" val="22195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21</a:t>
            </a:fld>
            <a:endParaRPr kumimoji="1" lang="ja-JP" altLang="en-US"/>
          </a:p>
        </p:txBody>
      </p:sp>
      <p:pic>
        <p:nvPicPr>
          <p:cNvPr id="4" name="図 3">
            <a:extLst>
              <a:ext uri="{FF2B5EF4-FFF2-40B4-BE49-F238E27FC236}">
                <a16:creationId xmlns:a16="http://schemas.microsoft.com/office/drawing/2014/main" id="{2B108028-FC54-DC6E-FE62-D338C7FFE24F}"/>
              </a:ext>
            </a:extLst>
          </p:cNvPr>
          <p:cNvPicPr>
            <a:picLocks noChangeAspect="1"/>
          </p:cNvPicPr>
          <p:nvPr/>
        </p:nvPicPr>
        <p:blipFill>
          <a:blip r:embed="rId2"/>
          <a:stretch>
            <a:fillRect/>
          </a:stretch>
        </p:blipFill>
        <p:spPr>
          <a:xfrm>
            <a:off x="6053742" y="1322961"/>
            <a:ext cx="5987863" cy="4212077"/>
          </a:xfrm>
          <a:prstGeom prst="rect">
            <a:avLst/>
          </a:prstGeom>
        </p:spPr>
      </p:pic>
      <p:sp>
        <p:nvSpPr>
          <p:cNvPr id="6" name="テキスト ボックス 5">
            <a:extLst>
              <a:ext uri="{FF2B5EF4-FFF2-40B4-BE49-F238E27FC236}">
                <a16:creationId xmlns:a16="http://schemas.microsoft.com/office/drawing/2014/main" id="{F0B4A493-713C-C484-46AA-D35B913E28B9}"/>
              </a:ext>
            </a:extLst>
          </p:cNvPr>
          <p:cNvSpPr txBox="1"/>
          <p:nvPr/>
        </p:nvSpPr>
        <p:spPr>
          <a:xfrm>
            <a:off x="1923588" y="263821"/>
            <a:ext cx="8643004" cy="707886"/>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 </a:t>
            </a:r>
            <a:r>
              <a:rPr lang="ja-JP" altLang="en-US" sz="4000" b="1" i="0" dirty="0">
                <a:effectLst/>
                <a:latin typeface="Arial" panose="020B0604020202020204" pitchFamily="34" charset="0"/>
              </a:rPr>
              <a:t>学校家庭クラブの取り組み</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646975" y="1361977"/>
            <a:ext cx="5406767" cy="4524315"/>
          </a:xfrm>
          <a:prstGeom prst="rect">
            <a:avLst/>
          </a:prstGeom>
          <a:noFill/>
        </p:spPr>
        <p:txBody>
          <a:bodyPr wrap="square">
            <a:spAutoFit/>
          </a:bodyPr>
          <a:lstStyle/>
          <a:p>
            <a:r>
              <a:rPr lang="ja-JP" altLang="en-US" sz="3600" i="0" spc="-150" dirty="0">
                <a:effectLst/>
                <a:latin typeface="Arial" panose="020B0604020202020204" pitchFamily="34" charset="0"/>
              </a:rPr>
              <a:t>岡山県立津山高等学校の学校家庭クラブ</a:t>
            </a:r>
            <a:r>
              <a:rPr lang="ja-JP" altLang="en-US" sz="3600" i="0" spc="-150">
                <a:effectLst/>
                <a:latin typeface="Arial" panose="020B0604020202020204" pitchFamily="34" charset="0"/>
              </a:rPr>
              <a:t>では、郷土料理や、食事のマナー、野菜</a:t>
            </a:r>
            <a:r>
              <a:rPr lang="ja-JP" altLang="en-US" sz="3600" i="0" spc="-150" dirty="0">
                <a:effectLst/>
                <a:latin typeface="Arial" panose="020B0604020202020204" pitchFamily="34" charset="0"/>
              </a:rPr>
              <a:t>や果物などをテーマにオリジナル紙芝居やかるたなど</a:t>
            </a:r>
            <a:r>
              <a:rPr lang="ja-JP" altLang="en-US" sz="3600" i="0" spc="-150">
                <a:effectLst/>
                <a:latin typeface="Arial" panose="020B0604020202020204" pitchFamily="34" charset="0"/>
              </a:rPr>
              <a:t>を作り、地域</a:t>
            </a:r>
            <a:r>
              <a:rPr lang="ja-JP" altLang="en-US" sz="3600" i="0" spc="-150" dirty="0">
                <a:effectLst/>
                <a:latin typeface="Arial" panose="020B0604020202020204" pitchFamily="34" charset="0"/>
              </a:rPr>
              <a:t>の保育園や幼稚園で食育活動を行っている。</a:t>
            </a:r>
            <a:endParaRPr lang="ja-JP" altLang="en-US" sz="3600" spc="-150" dirty="0"/>
          </a:p>
        </p:txBody>
      </p:sp>
    </p:spTree>
    <p:extLst>
      <p:ext uri="{BB962C8B-B14F-4D97-AF65-F5344CB8AC3E}">
        <p14:creationId xmlns:p14="http://schemas.microsoft.com/office/powerpoint/2010/main" val="426913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22</a:t>
            </a:fld>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③地域における食育の推進</a:t>
            </a:r>
            <a:endParaRPr lang="en-US" altLang="ja-JP" sz="4000" b="1" dirty="0">
              <a:latin typeface="Times New Roman" panose="02020603050405020304" pitchFamily="18" charset="0"/>
            </a:endParaRPr>
          </a:p>
        </p:txBody>
      </p:sp>
      <p:sp>
        <p:nvSpPr>
          <p:cNvPr id="6" name="テキスト ボックス 5">
            <a:extLst>
              <a:ext uri="{FF2B5EF4-FFF2-40B4-BE49-F238E27FC236}">
                <a16:creationId xmlns:a16="http://schemas.microsoft.com/office/drawing/2014/main" id="{B2CF8B65-1294-01F2-A572-54BB1C39E946}"/>
              </a:ext>
            </a:extLst>
          </p:cNvPr>
          <p:cNvSpPr txBox="1"/>
          <p:nvPr/>
        </p:nvSpPr>
        <p:spPr>
          <a:xfrm>
            <a:off x="465028" y="1319616"/>
            <a:ext cx="11261944" cy="4999189"/>
          </a:xfrm>
          <a:prstGeom prst="rect">
            <a:avLst/>
          </a:prstGeom>
          <a:noFill/>
        </p:spPr>
        <p:txBody>
          <a:bodyPr wrap="square">
            <a:spAutoFit/>
          </a:bodyPr>
          <a:lstStyle/>
          <a:p>
            <a:pPr marL="571500" indent="-571500">
              <a:lnSpc>
                <a:spcPct val="150000"/>
              </a:lnSpc>
              <a:buFont typeface="Arial" panose="020B0604020202020204" pitchFamily="34" charset="0"/>
              <a:buChar char="•"/>
            </a:pPr>
            <a:r>
              <a:rPr lang="ja-JP" altLang="en-US" sz="3600" b="1" i="0" dirty="0">
                <a:effectLst/>
                <a:latin typeface="Times New Roman" panose="02020603050405020304" pitchFamily="18" charset="0"/>
              </a:rPr>
              <a:t>地域の子どもたちに食事を提供する 子ども</a:t>
            </a:r>
            <a:r>
              <a:rPr lang="ja-JP" altLang="en-US" sz="3600" b="1" i="0">
                <a:effectLst/>
                <a:latin typeface="Times New Roman" panose="02020603050405020304" pitchFamily="18" charset="0"/>
              </a:rPr>
              <a:t>食堂 や、学生ボランティア活動、</a:t>
            </a:r>
            <a:r>
              <a:rPr lang="en-US" altLang="ja-JP" sz="3600" b="1" i="0" dirty="0">
                <a:effectLst/>
                <a:latin typeface="Times New Roman" panose="02020603050405020304" pitchFamily="18" charset="0"/>
              </a:rPr>
              <a:t>NPO</a:t>
            </a:r>
            <a:r>
              <a:rPr lang="ja-JP" altLang="en-US" sz="3600" b="1" i="0" dirty="0">
                <a:effectLst/>
                <a:latin typeface="Times New Roman" panose="02020603050405020304" pitchFamily="18" charset="0"/>
              </a:rPr>
              <a:t>法人が行う食に関する</a:t>
            </a:r>
            <a:r>
              <a:rPr lang="ja-JP" altLang="en-US" sz="3600" b="1" i="0">
                <a:effectLst/>
                <a:latin typeface="Times New Roman" panose="02020603050405020304" pitchFamily="18" charset="0"/>
              </a:rPr>
              <a:t>プロジェクトなど、さまざま</a:t>
            </a:r>
            <a:r>
              <a:rPr lang="ja-JP" altLang="en-US" sz="3600" b="1" i="0" dirty="0">
                <a:effectLst/>
                <a:latin typeface="Times New Roman" panose="02020603050405020304" pitchFamily="18" charset="0"/>
              </a:rPr>
              <a:t>な活動がある。</a:t>
            </a:r>
            <a:endParaRPr lang="en-US" altLang="ja-JP" sz="3600" b="1" dirty="0">
              <a:latin typeface="Times New Roman" panose="02020603050405020304" pitchFamily="18" charset="0"/>
            </a:endParaRPr>
          </a:p>
          <a:p>
            <a:pPr marL="571500" indent="-571500">
              <a:lnSpc>
                <a:spcPct val="150000"/>
              </a:lnSpc>
              <a:buFont typeface="Arial" panose="020B0604020202020204" pitchFamily="34" charset="0"/>
              <a:buChar char="•"/>
            </a:pPr>
            <a:r>
              <a:rPr lang="ja-JP" altLang="en-US" sz="3600" b="1" i="0" dirty="0">
                <a:effectLst/>
                <a:latin typeface="Times New Roman" panose="02020603050405020304" pitchFamily="18" charset="0"/>
              </a:rPr>
              <a:t>地元でとれた農作物や畜産物をその地域で消費する </a:t>
            </a:r>
            <a:r>
              <a:rPr lang="ja-JP" altLang="en-US" sz="3600" b="1" i="0">
                <a:effectLst/>
                <a:latin typeface="Arial" panose="020B0604020202020204" pitchFamily="34" charset="0"/>
              </a:rPr>
              <a:t>地産地消 </a:t>
            </a:r>
            <a:r>
              <a:rPr lang="ja-JP" altLang="en-US" sz="3600" b="1" i="0">
                <a:effectLst/>
                <a:latin typeface="Times New Roman" panose="02020603050405020304" pitchFamily="18" charset="0"/>
              </a:rPr>
              <a:t>は、輸送</a:t>
            </a:r>
            <a:r>
              <a:rPr lang="ja-JP" altLang="en-US" sz="3600" b="1" i="0" dirty="0">
                <a:effectLst/>
                <a:latin typeface="Times New Roman" panose="02020603050405020304" pitchFamily="18" charset="0"/>
              </a:rPr>
              <a:t>エネルギーが少なく環境にもよい。</a:t>
            </a:r>
            <a:endParaRPr lang="ja-JP" altLang="en-US" sz="3600" b="1" dirty="0"/>
          </a:p>
        </p:txBody>
      </p:sp>
      <p:sp>
        <p:nvSpPr>
          <p:cNvPr id="7" name="メモ 2">
            <a:extLst>
              <a:ext uri="{FF2B5EF4-FFF2-40B4-BE49-F238E27FC236}">
                <a16:creationId xmlns:a16="http://schemas.microsoft.com/office/drawing/2014/main" id="{9394EE5C-6267-8C59-40EC-0462C4C4F11B}"/>
              </a:ext>
            </a:extLst>
          </p:cNvPr>
          <p:cNvSpPr/>
          <p:nvPr/>
        </p:nvSpPr>
        <p:spPr>
          <a:xfrm>
            <a:off x="8535660" y="1504112"/>
            <a:ext cx="240128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メモ 2">
            <a:extLst>
              <a:ext uri="{FF2B5EF4-FFF2-40B4-BE49-F238E27FC236}">
                <a16:creationId xmlns:a16="http://schemas.microsoft.com/office/drawing/2014/main" id="{D173C7E1-D2A5-4605-C5F5-2EFC87C6EB81}"/>
              </a:ext>
            </a:extLst>
          </p:cNvPr>
          <p:cNvSpPr/>
          <p:nvPr/>
        </p:nvSpPr>
        <p:spPr>
          <a:xfrm>
            <a:off x="1654382" y="4829061"/>
            <a:ext cx="1979312"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5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23</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454244" y="300151"/>
            <a:ext cx="9448046" cy="707886"/>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 </a:t>
            </a:r>
            <a:r>
              <a:rPr lang="ja-JP" altLang="en-US" sz="4000" b="1" i="0" dirty="0">
                <a:effectLst/>
                <a:latin typeface="Arial" panose="020B0604020202020204" pitchFamily="34" charset="0"/>
              </a:rPr>
              <a:t>地域と学が連携した子ども食堂</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357107" y="1325647"/>
            <a:ext cx="5167709" cy="4524315"/>
          </a:xfrm>
          <a:prstGeom prst="rect">
            <a:avLst/>
          </a:prstGeom>
          <a:noFill/>
        </p:spPr>
        <p:txBody>
          <a:bodyPr wrap="square">
            <a:spAutoFit/>
          </a:bodyPr>
          <a:lstStyle/>
          <a:p>
            <a:r>
              <a:rPr lang="ja-JP" altLang="en-US" sz="3600" i="0" dirty="0">
                <a:effectLst/>
                <a:latin typeface="Arial" panose="020B0604020202020204" pitchFamily="34" charset="0"/>
              </a:rPr>
              <a:t>大阪府堺市の宮園校区まちづくり</a:t>
            </a:r>
            <a:r>
              <a:rPr lang="ja-JP" altLang="en-US" sz="3600" i="0">
                <a:effectLst/>
                <a:latin typeface="Arial" panose="020B0604020202020204" pitchFamily="34" charset="0"/>
              </a:rPr>
              <a:t>協議会は、子ども</a:t>
            </a:r>
            <a:r>
              <a:rPr lang="ja-JP" altLang="en-US" sz="3600" i="0" dirty="0">
                <a:effectLst/>
                <a:latin typeface="Arial" panose="020B0604020202020204" pitchFamily="34" charset="0"/>
              </a:rPr>
              <a:t>食堂「早起きして朝ごはんを食べよう会」を開催。小学校と</a:t>
            </a:r>
            <a:r>
              <a:rPr lang="ja-JP" altLang="en-US" sz="3600" i="0">
                <a:effectLst/>
                <a:latin typeface="Arial" panose="020B0604020202020204" pitchFamily="34" charset="0"/>
              </a:rPr>
              <a:t>協同し、学校側</a:t>
            </a:r>
            <a:r>
              <a:rPr lang="ja-JP" altLang="en-US" sz="3600" i="0" dirty="0">
                <a:effectLst/>
                <a:latin typeface="Arial" panose="020B0604020202020204" pitchFamily="34" charset="0"/>
              </a:rPr>
              <a:t>が全校児童に呼びかけをしている。</a:t>
            </a:r>
            <a:endParaRPr lang="ja-JP" altLang="en-US" sz="3600" spc="-150" dirty="0"/>
          </a:p>
        </p:txBody>
      </p:sp>
      <p:pic>
        <p:nvPicPr>
          <p:cNvPr id="3" name="図 2">
            <a:extLst>
              <a:ext uri="{FF2B5EF4-FFF2-40B4-BE49-F238E27FC236}">
                <a16:creationId xmlns:a16="http://schemas.microsoft.com/office/drawing/2014/main" id="{D648A149-C262-A291-529B-1591D6BE9324}"/>
              </a:ext>
            </a:extLst>
          </p:cNvPr>
          <p:cNvPicPr>
            <a:picLocks noChangeAspect="1"/>
          </p:cNvPicPr>
          <p:nvPr/>
        </p:nvPicPr>
        <p:blipFill>
          <a:blip r:embed="rId2"/>
          <a:stretch>
            <a:fillRect/>
          </a:stretch>
        </p:blipFill>
        <p:spPr>
          <a:xfrm>
            <a:off x="5524816" y="1325647"/>
            <a:ext cx="6456069" cy="4206705"/>
          </a:xfrm>
          <a:prstGeom prst="rect">
            <a:avLst/>
          </a:prstGeom>
        </p:spPr>
      </p:pic>
    </p:spTree>
    <p:extLst>
      <p:ext uri="{BB962C8B-B14F-4D97-AF65-F5344CB8AC3E}">
        <p14:creationId xmlns:p14="http://schemas.microsoft.com/office/powerpoint/2010/main" val="3566850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24</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297128" y="179426"/>
            <a:ext cx="9895923" cy="1323439"/>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a:t>
            </a:r>
            <a:r>
              <a:rPr lang="ja-JP" altLang="en-US" sz="4000" b="1" i="0" dirty="0">
                <a:effectLst/>
                <a:latin typeface="Arial" panose="020B0604020202020204" pitchFamily="34" charset="0"/>
              </a:rPr>
              <a:t>　ボランティアを通じて地域貢献</a:t>
            </a:r>
            <a:endParaRPr lang="en-US" altLang="ja-JP" sz="4000" b="1" i="0" dirty="0">
              <a:effectLst/>
              <a:latin typeface="Arial" panose="020B0604020202020204" pitchFamily="34" charset="0"/>
            </a:endParaRPr>
          </a:p>
          <a:p>
            <a:r>
              <a:rPr lang="ja-JP" altLang="en-US" sz="4000" b="1" dirty="0">
                <a:latin typeface="Arial" panose="020B0604020202020204" pitchFamily="34" charset="0"/>
              </a:rPr>
              <a:t>　　　　</a:t>
            </a:r>
            <a:r>
              <a:rPr lang="ja-JP" altLang="en-US" sz="4000" b="1" i="0" dirty="0">
                <a:effectLst/>
                <a:latin typeface="Arial" panose="020B0604020202020204" pitchFamily="34" charset="0"/>
              </a:rPr>
              <a:t>「食」から学ぼうプロジェクト</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609693" y="1711814"/>
            <a:ext cx="6155671" cy="3970318"/>
          </a:xfrm>
          <a:prstGeom prst="rect">
            <a:avLst/>
          </a:prstGeom>
          <a:noFill/>
        </p:spPr>
        <p:txBody>
          <a:bodyPr wrap="square">
            <a:spAutoFit/>
          </a:bodyPr>
          <a:lstStyle/>
          <a:p>
            <a:r>
              <a:rPr lang="ja-JP" altLang="en-US" sz="3600" i="0" dirty="0">
                <a:effectLst/>
                <a:latin typeface="Arial" panose="020B0604020202020204" pitchFamily="34" charset="0"/>
              </a:rPr>
              <a:t>北九州市立大学の地域共生教育センター</a:t>
            </a:r>
            <a:r>
              <a:rPr lang="ja-JP" altLang="en-US" sz="3600" i="0">
                <a:effectLst/>
                <a:latin typeface="Arial" panose="020B0604020202020204" pitchFamily="34" charset="0"/>
              </a:rPr>
              <a:t>では、大学生</a:t>
            </a:r>
            <a:r>
              <a:rPr lang="ja-JP" altLang="en-US" sz="3600" i="0" dirty="0">
                <a:effectLst/>
                <a:latin typeface="Arial" panose="020B0604020202020204" pitchFamily="34" charset="0"/>
              </a:rPr>
              <a:t>が子ども食堂での地域の食材を活用した献立作り</a:t>
            </a:r>
            <a:r>
              <a:rPr lang="ja-JP" altLang="en-US" sz="3600" i="0">
                <a:effectLst/>
                <a:latin typeface="Arial" panose="020B0604020202020204" pitchFamily="34" charset="0"/>
              </a:rPr>
              <a:t>と調理、小学校</a:t>
            </a:r>
            <a:r>
              <a:rPr lang="ja-JP" altLang="en-US" sz="3600" i="0" dirty="0">
                <a:effectLst/>
                <a:latin typeface="Arial" panose="020B0604020202020204" pitchFamily="34" charset="0"/>
              </a:rPr>
              <a:t>での</a:t>
            </a:r>
            <a:r>
              <a:rPr lang="ja-JP" altLang="en-US" sz="3600" i="0">
                <a:effectLst/>
                <a:latin typeface="Arial" panose="020B0604020202020204" pitchFamily="34" charset="0"/>
              </a:rPr>
              <a:t>栄養教育、自身</a:t>
            </a:r>
            <a:r>
              <a:rPr lang="ja-JP" altLang="en-US" sz="3600" i="0" dirty="0">
                <a:effectLst/>
                <a:latin typeface="Arial" panose="020B0604020202020204" pitchFamily="34" charset="0"/>
              </a:rPr>
              <a:t>で弁当を作る「マイ弁当デー」などを実施している。</a:t>
            </a:r>
            <a:endParaRPr lang="ja-JP" altLang="en-US" sz="3600" spc="-150" dirty="0"/>
          </a:p>
        </p:txBody>
      </p:sp>
      <p:pic>
        <p:nvPicPr>
          <p:cNvPr id="5" name="図 4">
            <a:extLst>
              <a:ext uri="{FF2B5EF4-FFF2-40B4-BE49-F238E27FC236}">
                <a16:creationId xmlns:a16="http://schemas.microsoft.com/office/drawing/2014/main" id="{50F97E4B-2C09-F22F-4D26-92495E2C4C7B}"/>
              </a:ext>
            </a:extLst>
          </p:cNvPr>
          <p:cNvPicPr>
            <a:picLocks noChangeAspect="1"/>
          </p:cNvPicPr>
          <p:nvPr/>
        </p:nvPicPr>
        <p:blipFill>
          <a:blip r:embed="rId2"/>
          <a:stretch>
            <a:fillRect/>
          </a:stretch>
        </p:blipFill>
        <p:spPr>
          <a:xfrm>
            <a:off x="7052553" y="1707554"/>
            <a:ext cx="4415345" cy="4309300"/>
          </a:xfrm>
          <a:prstGeom prst="rect">
            <a:avLst/>
          </a:prstGeom>
        </p:spPr>
      </p:pic>
    </p:spTree>
    <p:extLst>
      <p:ext uri="{BB962C8B-B14F-4D97-AF65-F5344CB8AC3E}">
        <p14:creationId xmlns:p14="http://schemas.microsoft.com/office/powerpoint/2010/main" val="115891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25</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297128" y="179426"/>
            <a:ext cx="9895923" cy="1323439"/>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a:t>
            </a:r>
            <a:r>
              <a:rPr lang="ja-JP" altLang="en-US" sz="4000" b="1" i="0" dirty="0">
                <a:effectLst/>
                <a:latin typeface="Arial" panose="020B0604020202020204" pitchFamily="34" charset="0"/>
              </a:rPr>
              <a:t>　フードバンクと連携した</a:t>
            </a:r>
            <a:endParaRPr lang="en-US" altLang="ja-JP" sz="4000" b="1" i="0" dirty="0">
              <a:effectLst/>
              <a:latin typeface="Arial" panose="020B0604020202020204" pitchFamily="34" charset="0"/>
            </a:endParaRPr>
          </a:p>
          <a:p>
            <a:r>
              <a:rPr lang="ja-JP" altLang="en-US" sz="4000" b="1" dirty="0">
                <a:latin typeface="Arial" panose="020B0604020202020204" pitchFamily="34" charset="0"/>
              </a:rPr>
              <a:t>　　　　　</a:t>
            </a:r>
            <a:r>
              <a:rPr lang="ja-JP" altLang="en-US" sz="4000" b="1" i="0" dirty="0">
                <a:effectLst/>
                <a:latin typeface="Arial" panose="020B0604020202020204" pitchFamily="34" charset="0"/>
              </a:rPr>
              <a:t>食品ロス削減活動</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687579" y="1823569"/>
            <a:ext cx="6107668" cy="3970318"/>
          </a:xfrm>
          <a:prstGeom prst="rect">
            <a:avLst/>
          </a:prstGeom>
          <a:noFill/>
        </p:spPr>
        <p:txBody>
          <a:bodyPr wrap="square">
            <a:spAutoFit/>
          </a:bodyPr>
          <a:lstStyle/>
          <a:p>
            <a:r>
              <a:rPr lang="ja-JP" altLang="en-US" sz="3600" i="0" dirty="0">
                <a:effectLst/>
                <a:latin typeface="Arial" panose="020B0604020202020204" pitchFamily="34" charset="0"/>
              </a:rPr>
              <a:t>美作大学の食品ロス削減サークル</a:t>
            </a:r>
            <a:r>
              <a:rPr lang="ja-JP" altLang="en-US" sz="3600" i="0">
                <a:effectLst/>
                <a:latin typeface="Arial" panose="020B0604020202020204" pitchFamily="34" charset="0"/>
              </a:rPr>
              <a:t>では、</a:t>
            </a:r>
            <a:r>
              <a:rPr lang="en-US" altLang="ja-JP" sz="3600" i="0" dirty="0">
                <a:effectLst/>
                <a:latin typeface="Arial" panose="020B0604020202020204" pitchFamily="34" charset="0"/>
              </a:rPr>
              <a:t>NPO</a:t>
            </a:r>
            <a:r>
              <a:rPr lang="ja-JP" altLang="en-US" sz="3600" i="0" dirty="0">
                <a:effectLst/>
                <a:latin typeface="Arial" panose="020B0604020202020204" pitchFamily="34" charset="0"/>
              </a:rPr>
              <a:t>法人と</a:t>
            </a:r>
            <a:r>
              <a:rPr lang="ja-JP" altLang="en-US" sz="3600" i="0">
                <a:effectLst/>
                <a:latin typeface="Arial" panose="020B0604020202020204" pitchFamily="34" charset="0"/>
              </a:rPr>
              <a:t>連携し、家庭</a:t>
            </a:r>
            <a:r>
              <a:rPr lang="ja-JP" altLang="en-US" sz="3600" i="0" dirty="0">
                <a:effectLst/>
                <a:latin typeface="Arial" panose="020B0604020202020204" pitchFamily="34" charset="0"/>
              </a:rPr>
              <a:t>であまった食料品を必要としている人に贈るフードドライブ活動を実施</a:t>
            </a:r>
            <a:r>
              <a:rPr lang="ja-JP" altLang="en-US" sz="3600" dirty="0">
                <a:latin typeface="Arial" panose="020B0604020202020204" pitchFamily="34" charset="0"/>
              </a:rPr>
              <a:t>。</a:t>
            </a:r>
            <a:r>
              <a:rPr lang="ja-JP" altLang="en-US" sz="3600" i="0" dirty="0">
                <a:effectLst/>
                <a:latin typeface="Arial" panose="020B0604020202020204" pitchFamily="34" charset="0"/>
              </a:rPr>
              <a:t>高齢者向けの食堂や子ども食堂を開いている。</a:t>
            </a:r>
            <a:endParaRPr lang="ja-JP" altLang="en-US" sz="3600" spc="-150" dirty="0"/>
          </a:p>
        </p:txBody>
      </p:sp>
      <p:pic>
        <p:nvPicPr>
          <p:cNvPr id="4" name="図 3">
            <a:extLst>
              <a:ext uri="{FF2B5EF4-FFF2-40B4-BE49-F238E27FC236}">
                <a16:creationId xmlns:a16="http://schemas.microsoft.com/office/drawing/2014/main" id="{68412178-4BCF-CF89-9EC2-416B4CD11F74}"/>
              </a:ext>
            </a:extLst>
          </p:cNvPr>
          <p:cNvPicPr>
            <a:picLocks noChangeAspect="1"/>
          </p:cNvPicPr>
          <p:nvPr/>
        </p:nvPicPr>
        <p:blipFill>
          <a:blip r:embed="rId2"/>
          <a:stretch>
            <a:fillRect/>
          </a:stretch>
        </p:blipFill>
        <p:spPr>
          <a:xfrm>
            <a:off x="6795247" y="1703039"/>
            <a:ext cx="4722139" cy="4211377"/>
          </a:xfrm>
          <a:prstGeom prst="rect">
            <a:avLst/>
          </a:prstGeom>
        </p:spPr>
      </p:pic>
    </p:spTree>
    <p:extLst>
      <p:ext uri="{BB962C8B-B14F-4D97-AF65-F5344CB8AC3E}">
        <p14:creationId xmlns:p14="http://schemas.microsoft.com/office/powerpoint/2010/main" val="1328700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26</a:t>
            </a:fld>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④</a:t>
            </a:r>
            <a:r>
              <a:rPr lang="ja-JP" altLang="en-US" sz="4000" b="1" i="0" dirty="0">
                <a:effectLst/>
                <a:latin typeface="Arial" panose="020B0604020202020204" pitchFamily="34" charset="0"/>
              </a:rPr>
              <a:t>企業における食育の推進</a:t>
            </a:r>
            <a:endParaRPr lang="en-US" altLang="ja-JP" sz="4000" b="1" dirty="0">
              <a:latin typeface="Times New Roman" panose="02020603050405020304" pitchFamily="18" charset="0"/>
            </a:endParaRPr>
          </a:p>
        </p:txBody>
      </p:sp>
      <p:sp>
        <p:nvSpPr>
          <p:cNvPr id="6" name="テキスト ボックス 5">
            <a:extLst>
              <a:ext uri="{FF2B5EF4-FFF2-40B4-BE49-F238E27FC236}">
                <a16:creationId xmlns:a16="http://schemas.microsoft.com/office/drawing/2014/main" id="{B2CF8B65-1294-01F2-A572-54BB1C39E946}"/>
              </a:ext>
            </a:extLst>
          </p:cNvPr>
          <p:cNvSpPr txBox="1"/>
          <p:nvPr/>
        </p:nvSpPr>
        <p:spPr>
          <a:xfrm>
            <a:off x="368267" y="1273312"/>
            <a:ext cx="11048190" cy="4999189"/>
          </a:xfrm>
          <a:prstGeom prst="rect">
            <a:avLst/>
          </a:prstGeom>
          <a:noFill/>
        </p:spPr>
        <p:txBody>
          <a:bodyPr wrap="square">
            <a:spAutoFit/>
          </a:bodyPr>
          <a:lstStyle/>
          <a:p>
            <a:pPr marL="571500" indent="-571500">
              <a:lnSpc>
                <a:spcPct val="150000"/>
              </a:lnSpc>
              <a:buFont typeface="Arial" panose="020B0604020202020204" pitchFamily="34" charset="0"/>
              <a:buChar char="•"/>
            </a:pPr>
            <a:r>
              <a:rPr lang="ja-JP" altLang="en-US" sz="3600" b="1" i="0" dirty="0">
                <a:effectLst/>
                <a:latin typeface="Arial" panose="020B0604020202020204" pitchFamily="34" charset="0"/>
              </a:rPr>
              <a:t>食育基本法 </a:t>
            </a:r>
            <a:r>
              <a:rPr lang="ja-JP" altLang="en-US" sz="3600" b="1" i="0">
                <a:effectLst/>
                <a:latin typeface="Times New Roman" panose="02020603050405020304" pitchFamily="18" charset="0"/>
              </a:rPr>
              <a:t>では、食品</a:t>
            </a:r>
            <a:r>
              <a:rPr lang="ja-JP" altLang="en-US" sz="3600" b="1" i="0" dirty="0">
                <a:effectLst/>
                <a:latin typeface="Times New Roman" panose="02020603050405020304" pitchFamily="18" charset="0"/>
              </a:rPr>
              <a:t>の製造や流通にかかわる食品関連事業者も食育の推進に協力することが示されている。</a:t>
            </a:r>
            <a:endParaRPr lang="en-US" altLang="ja-JP" sz="3600" b="1" i="0" dirty="0">
              <a:effectLst/>
              <a:latin typeface="Times New Roman" panose="02020603050405020304" pitchFamily="18" charset="0"/>
            </a:endParaRPr>
          </a:p>
          <a:p>
            <a:pPr marL="571500" indent="-571500">
              <a:lnSpc>
                <a:spcPct val="150000"/>
              </a:lnSpc>
              <a:buFont typeface="Arial" panose="020B0604020202020204" pitchFamily="34" charset="0"/>
              <a:buChar char="•"/>
            </a:pPr>
            <a:r>
              <a:rPr lang="ja-JP" altLang="en-US" sz="3600" b="1" i="0" dirty="0">
                <a:effectLst/>
                <a:latin typeface="Times New Roman" panose="02020603050405020304" pitchFamily="18" charset="0"/>
              </a:rPr>
              <a:t>企業は利益を優先するだけで</a:t>
            </a:r>
            <a:r>
              <a:rPr lang="ja-JP" altLang="en-US" sz="3600" b="1" i="0">
                <a:effectLst/>
                <a:latin typeface="Times New Roman" panose="02020603050405020304" pitchFamily="18" charset="0"/>
              </a:rPr>
              <a:t>はなく、安全</a:t>
            </a:r>
            <a:r>
              <a:rPr lang="ja-JP" altLang="en-US" sz="3600" b="1" i="0" dirty="0">
                <a:effectLst/>
                <a:latin typeface="Times New Roman" panose="02020603050405020304" pitchFamily="18" charset="0"/>
              </a:rPr>
              <a:t>で高品質な製品やサービスを提供</a:t>
            </a:r>
            <a:r>
              <a:rPr lang="ja-JP" altLang="en-US" sz="3600" b="1" i="0">
                <a:effectLst/>
                <a:latin typeface="Times New Roman" panose="02020603050405020304" pitchFamily="18" charset="0"/>
              </a:rPr>
              <a:t>すること、環境 </a:t>
            </a:r>
            <a:r>
              <a:rPr lang="ja-JP" altLang="en-US" sz="3600" b="1" i="0" dirty="0">
                <a:effectLst/>
                <a:latin typeface="Times New Roman" panose="02020603050405020304" pitchFamily="18" charset="0"/>
              </a:rPr>
              <a:t>へ配慮することなどが求められている。</a:t>
            </a:r>
            <a:endParaRPr lang="ja-JP" altLang="en-US" sz="3600" b="1" dirty="0"/>
          </a:p>
        </p:txBody>
      </p:sp>
      <p:sp>
        <p:nvSpPr>
          <p:cNvPr id="7" name="メモ 2">
            <a:extLst>
              <a:ext uri="{FF2B5EF4-FFF2-40B4-BE49-F238E27FC236}">
                <a16:creationId xmlns:a16="http://schemas.microsoft.com/office/drawing/2014/main" id="{9394EE5C-6267-8C59-40EC-0462C4C4F11B}"/>
              </a:ext>
            </a:extLst>
          </p:cNvPr>
          <p:cNvSpPr/>
          <p:nvPr/>
        </p:nvSpPr>
        <p:spPr>
          <a:xfrm>
            <a:off x="994562" y="1505944"/>
            <a:ext cx="2394097"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メモ 2">
            <a:extLst>
              <a:ext uri="{FF2B5EF4-FFF2-40B4-BE49-F238E27FC236}">
                <a16:creationId xmlns:a16="http://schemas.microsoft.com/office/drawing/2014/main" id="{D173C7E1-D2A5-4605-C5F5-2EFC87C6EB81}"/>
              </a:ext>
            </a:extLst>
          </p:cNvPr>
          <p:cNvSpPr/>
          <p:nvPr/>
        </p:nvSpPr>
        <p:spPr>
          <a:xfrm>
            <a:off x="8733440" y="4762705"/>
            <a:ext cx="106797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360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27</a:t>
            </a:fld>
            <a:endParaRPr kumimoji="1" lang="ja-JP" altLang="en-US"/>
          </a:p>
        </p:txBody>
      </p:sp>
      <p:sp>
        <p:nvSpPr>
          <p:cNvPr id="6" name="テキスト ボックス 5">
            <a:extLst>
              <a:ext uri="{FF2B5EF4-FFF2-40B4-BE49-F238E27FC236}">
                <a16:creationId xmlns:a16="http://schemas.microsoft.com/office/drawing/2014/main" id="{B2CF8B65-1294-01F2-A572-54BB1C39E946}"/>
              </a:ext>
            </a:extLst>
          </p:cNvPr>
          <p:cNvSpPr txBox="1"/>
          <p:nvPr/>
        </p:nvSpPr>
        <p:spPr>
          <a:xfrm>
            <a:off x="571905" y="307539"/>
            <a:ext cx="11048190" cy="3697744"/>
          </a:xfrm>
          <a:prstGeom prst="rect">
            <a:avLst/>
          </a:prstGeom>
          <a:noFill/>
        </p:spPr>
        <p:txBody>
          <a:bodyPr wrap="square">
            <a:spAutoFit/>
          </a:bodyPr>
          <a:lstStyle/>
          <a:p>
            <a:pPr>
              <a:lnSpc>
                <a:spcPct val="150000"/>
              </a:lnSpc>
            </a:pPr>
            <a:r>
              <a:rPr lang="ja-JP" altLang="en-US" sz="4000" b="1" i="0" dirty="0">
                <a:effectLst/>
                <a:latin typeface="Times New Roman" panose="02020603050405020304" pitchFamily="18" charset="0"/>
              </a:rPr>
              <a:t>近年では企業による食育講座の開催や</a:t>
            </a:r>
            <a:r>
              <a:rPr lang="ja-JP" altLang="en-US" sz="4000" b="1" i="0">
                <a:effectLst/>
                <a:latin typeface="Times New Roman" panose="02020603050405020304" pitchFamily="18" charset="0"/>
              </a:rPr>
              <a:t>出前授業、インターネット</a:t>
            </a:r>
            <a:r>
              <a:rPr lang="ja-JP" altLang="en-US" sz="4000" b="1" i="0" dirty="0">
                <a:effectLst/>
                <a:latin typeface="Times New Roman" panose="02020603050405020304" pitchFamily="18" charset="0"/>
              </a:rPr>
              <a:t>による食育教材</a:t>
            </a:r>
            <a:r>
              <a:rPr lang="ja-JP" altLang="en-US" sz="4000" b="1" i="0">
                <a:effectLst/>
                <a:latin typeface="Times New Roman" panose="02020603050405020304" pitchFamily="18" charset="0"/>
              </a:rPr>
              <a:t>の配信、店頭</a:t>
            </a:r>
            <a:r>
              <a:rPr lang="ja-JP" altLang="en-US" sz="4000" b="1" i="0" dirty="0">
                <a:effectLst/>
                <a:latin typeface="Times New Roman" panose="02020603050405020304" pitchFamily="18" charset="0"/>
              </a:rPr>
              <a:t>表示や印刷物・デジタルデータによる食品情報の</a:t>
            </a:r>
            <a:r>
              <a:rPr lang="ja-JP" altLang="en-US" sz="4000" b="1" i="0">
                <a:effectLst/>
                <a:latin typeface="Times New Roman" panose="02020603050405020304" pitchFamily="18" charset="0"/>
              </a:rPr>
              <a:t>提供など、食育</a:t>
            </a:r>
            <a:r>
              <a:rPr lang="ja-JP" altLang="en-US" sz="4000" b="1" i="0" dirty="0">
                <a:effectLst/>
                <a:latin typeface="Times New Roman" panose="02020603050405020304" pitchFamily="18" charset="0"/>
              </a:rPr>
              <a:t>活動も幅広く行われている。</a:t>
            </a:r>
            <a:endParaRPr lang="ja-JP" altLang="en-US" sz="4000" b="1" dirty="0"/>
          </a:p>
        </p:txBody>
      </p:sp>
      <p:pic>
        <p:nvPicPr>
          <p:cNvPr id="3" name="図 2">
            <a:extLst>
              <a:ext uri="{FF2B5EF4-FFF2-40B4-BE49-F238E27FC236}">
                <a16:creationId xmlns:a16="http://schemas.microsoft.com/office/drawing/2014/main" id="{D472E4BE-51A3-6314-09BB-FBE671D4D37B}"/>
              </a:ext>
            </a:extLst>
          </p:cNvPr>
          <p:cNvPicPr>
            <a:picLocks noChangeAspect="1"/>
          </p:cNvPicPr>
          <p:nvPr/>
        </p:nvPicPr>
        <p:blipFill>
          <a:blip r:embed="rId2"/>
          <a:stretch>
            <a:fillRect/>
          </a:stretch>
        </p:blipFill>
        <p:spPr>
          <a:xfrm>
            <a:off x="6516580" y="4124921"/>
            <a:ext cx="5575284" cy="2596554"/>
          </a:xfrm>
          <a:prstGeom prst="rect">
            <a:avLst/>
          </a:prstGeom>
        </p:spPr>
      </p:pic>
    </p:spTree>
    <p:extLst>
      <p:ext uri="{BB962C8B-B14F-4D97-AF65-F5344CB8AC3E}">
        <p14:creationId xmlns:p14="http://schemas.microsoft.com/office/powerpoint/2010/main" val="1356974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28</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599878" y="230926"/>
            <a:ext cx="9467501" cy="1323439"/>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a:t>
            </a:r>
            <a:r>
              <a:rPr lang="ja-JP" altLang="en-US" sz="4000" b="1" i="0" dirty="0">
                <a:effectLst/>
                <a:latin typeface="Arial" panose="020B0604020202020204" pitchFamily="34" charset="0"/>
              </a:rPr>
              <a:t>　食品会社の「食」を通じた</a:t>
            </a:r>
            <a:endParaRPr lang="en-US" altLang="ja-JP" sz="4000" b="1" i="0" dirty="0">
              <a:effectLst/>
              <a:latin typeface="Arial" panose="020B0604020202020204" pitchFamily="34" charset="0"/>
            </a:endParaRPr>
          </a:p>
          <a:p>
            <a:r>
              <a:rPr lang="ja-JP" altLang="en-US" sz="4000" b="1" dirty="0">
                <a:latin typeface="Arial" panose="020B0604020202020204" pitchFamily="34" charset="0"/>
              </a:rPr>
              <a:t>　　　　   </a:t>
            </a:r>
            <a:r>
              <a:rPr lang="ja-JP" altLang="en-US" sz="4000" b="1" i="0" dirty="0">
                <a:effectLst/>
                <a:latin typeface="Arial" panose="020B0604020202020204" pitchFamily="34" charset="0"/>
              </a:rPr>
              <a:t>社会とつながる取り組み</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706396" y="2049891"/>
            <a:ext cx="5538694" cy="3970318"/>
          </a:xfrm>
          <a:prstGeom prst="rect">
            <a:avLst/>
          </a:prstGeom>
          <a:noFill/>
        </p:spPr>
        <p:txBody>
          <a:bodyPr wrap="square">
            <a:spAutoFit/>
          </a:bodyPr>
          <a:lstStyle/>
          <a:p>
            <a:r>
              <a:rPr lang="ja-JP" altLang="en-US" sz="3600" dirty="0">
                <a:latin typeface="Arial" panose="020B0604020202020204" pitchFamily="34" charset="0"/>
              </a:rPr>
              <a:t>マ</a:t>
            </a:r>
            <a:r>
              <a:rPr lang="ja-JP" altLang="en-US" sz="3600" i="0" dirty="0">
                <a:effectLst/>
                <a:latin typeface="Arial" panose="020B0604020202020204" pitchFamily="34" charset="0"/>
              </a:rPr>
              <a:t>ヨネーズなどを販売する食品会社</a:t>
            </a:r>
            <a:r>
              <a:rPr lang="ja-JP" altLang="en-US" sz="3600" i="0">
                <a:effectLst/>
                <a:latin typeface="Arial" panose="020B0604020202020204" pitchFamily="34" charset="0"/>
              </a:rPr>
              <a:t>では、小学校</a:t>
            </a:r>
            <a:r>
              <a:rPr lang="ja-JP" altLang="en-US" sz="3600" i="0" dirty="0">
                <a:effectLst/>
                <a:latin typeface="Arial" panose="020B0604020202020204" pitchFamily="34" charset="0"/>
              </a:rPr>
              <a:t>などに出向きマヨネーズの作り方を</a:t>
            </a:r>
            <a:r>
              <a:rPr lang="ja-JP" altLang="en-US" sz="3600" i="0">
                <a:effectLst/>
                <a:latin typeface="Arial" panose="020B0604020202020204" pitchFamily="34" charset="0"/>
              </a:rPr>
              <a:t>説明して、実際</a:t>
            </a:r>
            <a:r>
              <a:rPr lang="ja-JP" altLang="en-US" sz="3600" i="0" dirty="0">
                <a:effectLst/>
                <a:latin typeface="Arial" panose="020B0604020202020204" pitchFamily="34" charset="0"/>
              </a:rPr>
              <a:t>に体験してもらう「マヨネーズ教室」という出前授業を実施している。</a:t>
            </a:r>
            <a:endParaRPr lang="ja-JP" altLang="en-US" sz="3600" spc="-150" dirty="0"/>
          </a:p>
        </p:txBody>
      </p:sp>
      <p:pic>
        <p:nvPicPr>
          <p:cNvPr id="5" name="図 4">
            <a:extLst>
              <a:ext uri="{FF2B5EF4-FFF2-40B4-BE49-F238E27FC236}">
                <a16:creationId xmlns:a16="http://schemas.microsoft.com/office/drawing/2014/main" id="{B5E6F0B7-12AC-D396-C487-A8D695D7EA5A}"/>
              </a:ext>
            </a:extLst>
          </p:cNvPr>
          <p:cNvPicPr>
            <a:picLocks noChangeAspect="1"/>
          </p:cNvPicPr>
          <p:nvPr/>
        </p:nvPicPr>
        <p:blipFill>
          <a:blip r:embed="rId2"/>
          <a:stretch>
            <a:fillRect/>
          </a:stretch>
        </p:blipFill>
        <p:spPr>
          <a:xfrm>
            <a:off x="6418945" y="1719158"/>
            <a:ext cx="5287467" cy="4249873"/>
          </a:xfrm>
          <a:prstGeom prst="rect">
            <a:avLst/>
          </a:prstGeom>
        </p:spPr>
      </p:pic>
    </p:spTree>
    <p:extLst>
      <p:ext uri="{BB962C8B-B14F-4D97-AF65-F5344CB8AC3E}">
        <p14:creationId xmlns:p14="http://schemas.microsoft.com/office/powerpoint/2010/main" val="165955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1"/>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dirty="0">
                <a:latin typeface="+mn-ea"/>
              </a:rPr>
              <a:t>食育基本法</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3</a:t>
            </a:fld>
            <a:endParaRPr kumimoji="1" lang="ja-JP" altLang="en-US"/>
          </a:p>
        </p:txBody>
      </p:sp>
    </p:spTree>
    <p:extLst>
      <p:ext uri="{BB962C8B-B14F-4D97-AF65-F5344CB8AC3E}">
        <p14:creationId xmlns:p14="http://schemas.microsoft.com/office/powerpoint/2010/main" val="8358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402954"/>
            <a:ext cx="10748685" cy="544700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a:effectLst/>
                <a:latin typeface="Times New Roman" panose="02020603050405020304" pitchFamily="18" charset="0"/>
              </a:rPr>
              <a:t>私たちは、毎日食</a:t>
            </a:r>
            <a:r>
              <a:rPr lang="ja-JP" altLang="en-US" sz="4000" b="1" i="0" dirty="0">
                <a:effectLst/>
                <a:latin typeface="Times New Roman" panose="02020603050405020304" pitchFamily="18" charset="0"/>
              </a:rPr>
              <a:t>にかかわり生きている。栄養</a:t>
            </a:r>
            <a:r>
              <a:rPr lang="ja-JP" altLang="en-US" sz="4000" b="1" i="0">
                <a:effectLst/>
                <a:latin typeface="Times New Roman" panose="02020603050405020304" pitchFamily="18" charset="0"/>
              </a:rPr>
              <a:t>の偏り、不規則な食事、肥満</a:t>
            </a:r>
            <a:r>
              <a:rPr lang="ja-JP" altLang="en-US" sz="4000" b="1" i="0" dirty="0">
                <a:effectLst/>
                <a:latin typeface="Times New Roman" panose="02020603050405020304" pitchFamily="18" charset="0"/>
              </a:rPr>
              <a:t>や生活習慣病</a:t>
            </a:r>
            <a:r>
              <a:rPr lang="ja-JP" altLang="en-US" sz="4000" b="1" i="0">
                <a:effectLst/>
                <a:latin typeface="Times New Roman" panose="02020603050405020304" pitchFamily="18" charset="0"/>
              </a:rPr>
              <a:t>の増加、過度</a:t>
            </a:r>
            <a:r>
              <a:rPr lang="ja-JP" altLang="en-US" sz="4000" b="1" i="0" dirty="0">
                <a:effectLst/>
                <a:latin typeface="Times New Roman" panose="02020603050405020304" pitchFamily="18" charset="0"/>
              </a:rPr>
              <a:t>のやせ願望などの</a:t>
            </a:r>
            <a:r>
              <a:rPr lang="ja-JP" altLang="en-US" sz="4000" b="1" i="0">
                <a:effectLst/>
                <a:latin typeface="Times New Roman" panose="02020603050405020304" pitchFamily="18" charset="0"/>
              </a:rPr>
              <a:t>問題や、「</a:t>
            </a:r>
            <a:r>
              <a:rPr lang="ja-JP" altLang="en-US" sz="4000" b="1" i="0" dirty="0">
                <a:effectLst/>
                <a:latin typeface="Times New Roman" panose="02020603050405020304" pitchFamily="18" charset="0"/>
              </a:rPr>
              <a:t>食」</a:t>
            </a:r>
            <a:r>
              <a:rPr lang="ja-JP" altLang="en-US" sz="4000" b="1" i="0">
                <a:effectLst/>
                <a:latin typeface="Times New Roman" panose="02020603050405020304" pitchFamily="18" charset="0"/>
              </a:rPr>
              <a:t>の安全性、「</a:t>
            </a:r>
            <a:r>
              <a:rPr lang="ja-JP" altLang="en-US" sz="4000" b="1" i="0" dirty="0">
                <a:effectLst/>
                <a:latin typeface="Times New Roman" panose="02020603050405020304" pitchFamily="18" charset="0"/>
              </a:rPr>
              <a:t>食」の海外へ</a:t>
            </a:r>
            <a:r>
              <a:rPr lang="ja-JP" altLang="en-US" sz="4000" b="1" i="0">
                <a:effectLst/>
                <a:latin typeface="Times New Roman" panose="02020603050405020304" pitchFamily="18" charset="0"/>
              </a:rPr>
              <a:t>の依存、豊か</a:t>
            </a:r>
            <a:r>
              <a:rPr lang="ja-JP" altLang="en-US" sz="4000" b="1" i="0" dirty="0">
                <a:effectLst/>
                <a:latin typeface="Times New Roman" panose="02020603050405020304" pitchFamily="18" charset="0"/>
              </a:rPr>
              <a:t>な日本の食文化を保持継承する難しさなどを改善</a:t>
            </a:r>
            <a:r>
              <a:rPr lang="ja-JP" altLang="en-US" sz="4000" b="1" i="0">
                <a:effectLst/>
                <a:latin typeface="Times New Roman" panose="02020603050405020304" pitchFamily="18" charset="0"/>
              </a:rPr>
              <a:t>するため、</a:t>
            </a:r>
            <a:r>
              <a:rPr lang="en-US" altLang="ja-JP" sz="4000" b="1" i="0" dirty="0">
                <a:effectLst/>
                <a:latin typeface="Times New Roman" panose="02020603050405020304" pitchFamily="18" charset="0"/>
              </a:rPr>
              <a:t>2005</a:t>
            </a:r>
            <a:r>
              <a:rPr lang="ja-JP" altLang="en-US" sz="4000" b="1" i="0" dirty="0">
                <a:effectLst/>
                <a:latin typeface="Times New Roman" panose="02020603050405020304" pitchFamily="18" charset="0"/>
              </a:rPr>
              <a:t>年</a:t>
            </a:r>
            <a:r>
              <a:rPr lang="en-US" altLang="ja-JP" sz="4000" b="1" i="0" dirty="0">
                <a:effectLst/>
                <a:latin typeface="Times New Roman" panose="02020603050405020304" pitchFamily="18" charset="0"/>
              </a:rPr>
              <a:t>6</a:t>
            </a:r>
            <a:r>
              <a:rPr lang="ja-JP" altLang="en-US" sz="4000" b="1" i="0" dirty="0">
                <a:effectLst/>
                <a:latin typeface="Times New Roman" panose="02020603050405020304" pitchFamily="18" charset="0"/>
              </a:rPr>
              <a:t>月に </a:t>
            </a:r>
            <a:r>
              <a:rPr lang="ja-JP" altLang="en-US" sz="4000" b="1" i="0" dirty="0">
                <a:effectLst/>
                <a:latin typeface="Arial" panose="020B0604020202020204" pitchFamily="34" charset="0"/>
              </a:rPr>
              <a:t>食育基本法 </a:t>
            </a:r>
            <a:r>
              <a:rPr lang="ja-JP" altLang="en-US" sz="4000" b="1" i="0" dirty="0">
                <a:effectLst/>
                <a:latin typeface="Times New Roman" panose="02020603050405020304" pitchFamily="18" charset="0"/>
              </a:rPr>
              <a:t>が公布された。</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4</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3596101" y="5237091"/>
            <a:ext cx="264898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87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364482"/>
            <a:ext cx="10748685" cy="552394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Arial" panose="020B0604020202020204" pitchFamily="34" charset="0"/>
              </a:rPr>
              <a:t>食育</a:t>
            </a:r>
            <a:r>
              <a:rPr lang="ja-JP" altLang="en-US" sz="4000" b="1" i="0" dirty="0">
                <a:effectLst/>
                <a:latin typeface="Times New Roman" panose="02020603050405020304" pitchFamily="18" charset="0"/>
              </a:rPr>
              <a:t>とは「生きる上での基本</a:t>
            </a:r>
            <a:r>
              <a:rPr lang="ja-JP" altLang="en-US" sz="4000" b="1" i="0">
                <a:effectLst/>
                <a:latin typeface="Times New Roman" panose="02020603050405020304" pitchFamily="18" charset="0"/>
              </a:rPr>
              <a:t>であり、知育</a:t>
            </a:r>
            <a:r>
              <a:rPr lang="ja-JP" altLang="en-US" sz="4000" b="1" i="0" dirty="0">
                <a:effectLst/>
                <a:latin typeface="Times New Roman" panose="02020603050405020304" pitchFamily="18" charset="0"/>
              </a:rPr>
              <a:t>・徳育および体育の基礎となるべきもの」と食育基本法で位置づけられている。</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さまざまな経験</a:t>
            </a:r>
            <a:r>
              <a:rPr lang="ja-JP" altLang="en-US" sz="4000" b="1" i="0">
                <a:effectLst/>
                <a:latin typeface="Times New Roman" panose="02020603050405020304" pitchFamily="18" charset="0"/>
              </a:rPr>
              <a:t>を通じて、「</a:t>
            </a:r>
            <a:r>
              <a:rPr lang="ja-JP" altLang="en-US" sz="4000" b="1" i="0" dirty="0">
                <a:effectLst/>
                <a:latin typeface="Times New Roman" panose="02020603050405020304" pitchFamily="18" charset="0"/>
              </a:rPr>
              <a:t>食」に関する知識と「食」を選択する力を</a:t>
            </a:r>
            <a:r>
              <a:rPr lang="ja-JP" altLang="en-US" sz="4000" b="1" i="0">
                <a:effectLst/>
                <a:latin typeface="Times New Roman" panose="02020603050405020304" pitchFamily="18" charset="0"/>
              </a:rPr>
              <a:t>習得し、健全</a:t>
            </a:r>
            <a:r>
              <a:rPr lang="ja-JP" altLang="en-US" sz="4000" b="1" i="0" dirty="0">
                <a:effectLst/>
                <a:latin typeface="Times New Roman" panose="02020603050405020304" pitchFamily="18" charset="0"/>
              </a:rPr>
              <a:t>な食生活を営むことができる力を育むものとしている。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5</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721657" y="611638"/>
            <a:ext cx="1011893"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20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864619"/>
            <a:ext cx="10748685" cy="452367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私たちは食育</a:t>
            </a:r>
            <a:r>
              <a:rPr lang="ja-JP" altLang="en-US" sz="4000" b="1" i="0">
                <a:effectLst/>
                <a:latin typeface="Times New Roman" panose="02020603050405020304" pitchFamily="18" charset="0"/>
              </a:rPr>
              <a:t>を通して、食生活 </a:t>
            </a:r>
            <a:r>
              <a:rPr lang="ja-JP" altLang="en-US" sz="4000" b="1" i="0" dirty="0">
                <a:effectLst/>
                <a:latin typeface="Times New Roman" panose="02020603050405020304" pitchFamily="18" charset="0"/>
              </a:rPr>
              <a:t>を改善するだけ</a:t>
            </a:r>
            <a:r>
              <a:rPr lang="ja-JP" altLang="en-US" sz="4000" b="1" i="0">
                <a:effectLst/>
                <a:latin typeface="Times New Roman" panose="02020603050405020304" pitchFamily="18" charset="0"/>
              </a:rPr>
              <a:t>でなく、食物</a:t>
            </a:r>
            <a:r>
              <a:rPr lang="ja-JP" altLang="en-US" sz="4000" b="1" i="0" dirty="0">
                <a:effectLst/>
                <a:latin typeface="Times New Roman" panose="02020603050405020304" pitchFamily="18" charset="0"/>
              </a:rPr>
              <a:t>を大切</a:t>
            </a:r>
            <a:r>
              <a:rPr lang="ja-JP" altLang="en-US" sz="4000" b="1" i="0">
                <a:effectLst/>
                <a:latin typeface="Times New Roman" panose="02020603050405020304" pitchFamily="18" charset="0"/>
              </a:rPr>
              <a:t>にして、生産</a:t>
            </a:r>
            <a:r>
              <a:rPr lang="ja-JP" altLang="en-US" sz="4000" b="1" i="0" dirty="0">
                <a:effectLst/>
                <a:latin typeface="Times New Roman" panose="02020603050405020304" pitchFamily="18" charset="0"/>
              </a:rPr>
              <a:t>にかかわる人々へ感謝する心をもつ</a:t>
            </a:r>
            <a:r>
              <a:rPr lang="ja-JP" altLang="en-US" sz="4000" b="1" i="0">
                <a:effectLst/>
                <a:latin typeface="Times New Roman" panose="02020603050405020304" pitchFamily="18" charset="0"/>
              </a:rPr>
              <a:t>ことや、各地域の産物、食</a:t>
            </a:r>
            <a:r>
              <a:rPr lang="ja-JP" altLang="en-US" sz="4000" b="1" i="0" dirty="0">
                <a:effectLst/>
                <a:latin typeface="Times New Roman" panose="02020603050405020304" pitchFamily="18" charset="0"/>
              </a:rPr>
              <a:t>文化 や食にかかわる歴史などを</a:t>
            </a:r>
            <a:r>
              <a:rPr lang="ja-JP" altLang="en-US" sz="4000" b="1" i="0">
                <a:effectLst/>
                <a:latin typeface="Times New Roman" panose="02020603050405020304" pitchFamily="18" charset="0"/>
              </a:rPr>
              <a:t>理解し、尊重</a:t>
            </a:r>
            <a:r>
              <a:rPr lang="ja-JP" altLang="en-US" sz="4000" b="1" i="0" dirty="0">
                <a:effectLst/>
                <a:latin typeface="Times New Roman" panose="02020603050405020304" pitchFamily="18" charset="0"/>
              </a:rPr>
              <a:t>する心をもつことが求められている。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6</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6245090" y="1082278"/>
            <a:ext cx="170741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CCAB47E1-B102-CA24-1E4F-2C8CC7AA63D6}"/>
              </a:ext>
            </a:extLst>
          </p:cNvPr>
          <p:cNvSpPr/>
          <p:nvPr/>
        </p:nvSpPr>
        <p:spPr>
          <a:xfrm>
            <a:off x="721657" y="3834570"/>
            <a:ext cx="157499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22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895A3B-0039-B583-0DBB-19B3A13237D6}"/>
              </a:ext>
            </a:extLst>
          </p:cNvPr>
          <p:cNvSpPr>
            <a:spLocks noGrp="1"/>
          </p:cNvSpPr>
          <p:nvPr>
            <p:ph type="sldNum" sz="quarter" idx="12"/>
          </p:nvPr>
        </p:nvSpPr>
        <p:spPr/>
        <p:txBody>
          <a:bodyPr/>
          <a:lstStyle/>
          <a:p>
            <a:fld id="{F197ABEE-EE31-5049-83F5-365F309FF419}" type="slidenum">
              <a:rPr kumimoji="1" lang="ja-JP" altLang="en-US" smtClean="0"/>
              <a:t>7</a:t>
            </a:fld>
            <a:endParaRPr kumimoji="1" lang="ja-JP" altLang="en-US"/>
          </a:p>
        </p:txBody>
      </p:sp>
      <p:sp>
        <p:nvSpPr>
          <p:cNvPr id="6" name="テキスト ボックス 5">
            <a:extLst>
              <a:ext uri="{FF2B5EF4-FFF2-40B4-BE49-F238E27FC236}">
                <a16:creationId xmlns:a16="http://schemas.microsoft.com/office/drawing/2014/main" id="{C862AB14-5F8B-6C2A-5400-371354AEC0BD}"/>
              </a:ext>
            </a:extLst>
          </p:cNvPr>
          <p:cNvSpPr txBox="1"/>
          <p:nvPr/>
        </p:nvSpPr>
        <p:spPr>
          <a:xfrm>
            <a:off x="320944" y="2515588"/>
            <a:ext cx="4367787" cy="1323439"/>
          </a:xfrm>
          <a:prstGeom prst="rect">
            <a:avLst/>
          </a:prstGeom>
          <a:noFill/>
        </p:spPr>
        <p:txBody>
          <a:bodyPr wrap="square">
            <a:spAutoFit/>
          </a:bodyPr>
          <a:lstStyle/>
          <a:p>
            <a:r>
              <a:rPr lang="ja-JP" altLang="en-US" sz="4000" b="1" dirty="0">
                <a:latin typeface="Arial" panose="020B0604020202020204" pitchFamily="34" charset="0"/>
              </a:rPr>
              <a:t>食育基本法の</a:t>
            </a:r>
            <a:endParaRPr lang="en-US" altLang="ja-JP" sz="4000" b="1" dirty="0">
              <a:latin typeface="Arial" panose="020B0604020202020204" pitchFamily="34" charset="0"/>
            </a:endParaRPr>
          </a:p>
          <a:p>
            <a:r>
              <a:rPr lang="ja-JP" altLang="en-US" sz="4000" b="1" dirty="0">
                <a:latin typeface="Arial" panose="020B0604020202020204" pitchFamily="34" charset="0"/>
              </a:rPr>
              <a:t>目的</a:t>
            </a:r>
            <a:endParaRPr lang="ja-JP" altLang="en-US" sz="4000" b="1" dirty="0"/>
          </a:p>
        </p:txBody>
      </p:sp>
      <p:pic>
        <p:nvPicPr>
          <p:cNvPr id="7" name="図 6">
            <a:extLst>
              <a:ext uri="{FF2B5EF4-FFF2-40B4-BE49-F238E27FC236}">
                <a16:creationId xmlns:a16="http://schemas.microsoft.com/office/drawing/2014/main" id="{22F678D8-DB74-B6BD-D394-A863790EC9A1}"/>
              </a:ext>
            </a:extLst>
          </p:cNvPr>
          <p:cNvPicPr>
            <a:picLocks noChangeAspect="1"/>
          </p:cNvPicPr>
          <p:nvPr/>
        </p:nvPicPr>
        <p:blipFill>
          <a:blip r:embed="rId2"/>
          <a:stretch>
            <a:fillRect/>
          </a:stretch>
        </p:blipFill>
        <p:spPr>
          <a:xfrm>
            <a:off x="3725692" y="136525"/>
            <a:ext cx="8448276" cy="3404343"/>
          </a:xfrm>
          <a:prstGeom prst="rect">
            <a:avLst/>
          </a:prstGeom>
        </p:spPr>
      </p:pic>
      <p:pic>
        <p:nvPicPr>
          <p:cNvPr id="9" name="図 8">
            <a:extLst>
              <a:ext uri="{FF2B5EF4-FFF2-40B4-BE49-F238E27FC236}">
                <a16:creationId xmlns:a16="http://schemas.microsoft.com/office/drawing/2014/main" id="{BF6FD7C1-D898-7950-7ADD-D817A79871F4}"/>
              </a:ext>
            </a:extLst>
          </p:cNvPr>
          <p:cNvPicPr>
            <a:picLocks noChangeAspect="1"/>
          </p:cNvPicPr>
          <p:nvPr/>
        </p:nvPicPr>
        <p:blipFill>
          <a:blip r:embed="rId3"/>
          <a:stretch>
            <a:fillRect/>
          </a:stretch>
        </p:blipFill>
        <p:spPr>
          <a:xfrm>
            <a:off x="7733489" y="3177308"/>
            <a:ext cx="4215319" cy="3680692"/>
          </a:xfrm>
          <a:prstGeom prst="rect">
            <a:avLst/>
          </a:prstGeom>
        </p:spPr>
      </p:pic>
    </p:spTree>
    <p:extLst>
      <p:ext uri="{BB962C8B-B14F-4D97-AF65-F5344CB8AC3E}">
        <p14:creationId xmlns:p14="http://schemas.microsoft.com/office/powerpoint/2010/main" val="71368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895A3B-0039-B583-0DBB-19B3A13237D6}"/>
              </a:ext>
            </a:extLst>
          </p:cNvPr>
          <p:cNvSpPr>
            <a:spLocks noGrp="1"/>
          </p:cNvSpPr>
          <p:nvPr>
            <p:ph type="sldNum" sz="quarter" idx="12"/>
          </p:nvPr>
        </p:nvSpPr>
        <p:spPr/>
        <p:txBody>
          <a:bodyPr/>
          <a:lstStyle/>
          <a:p>
            <a:fld id="{F197ABEE-EE31-5049-83F5-365F309FF419}" type="slidenum">
              <a:rPr kumimoji="1" lang="ja-JP" altLang="en-US" smtClean="0"/>
              <a:t>8</a:t>
            </a:fld>
            <a:endParaRPr kumimoji="1" lang="ja-JP" altLang="en-US"/>
          </a:p>
        </p:txBody>
      </p:sp>
      <p:sp>
        <p:nvSpPr>
          <p:cNvPr id="6" name="テキスト ボックス 5">
            <a:extLst>
              <a:ext uri="{FF2B5EF4-FFF2-40B4-BE49-F238E27FC236}">
                <a16:creationId xmlns:a16="http://schemas.microsoft.com/office/drawing/2014/main" id="{C862AB14-5F8B-6C2A-5400-371354AEC0BD}"/>
              </a:ext>
            </a:extLst>
          </p:cNvPr>
          <p:cNvSpPr txBox="1"/>
          <p:nvPr/>
        </p:nvSpPr>
        <p:spPr>
          <a:xfrm>
            <a:off x="146711" y="2451274"/>
            <a:ext cx="3267698" cy="1323439"/>
          </a:xfrm>
          <a:prstGeom prst="rect">
            <a:avLst/>
          </a:prstGeom>
          <a:noFill/>
        </p:spPr>
        <p:txBody>
          <a:bodyPr wrap="square">
            <a:spAutoFit/>
          </a:bodyPr>
          <a:lstStyle/>
          <a:p>
            <a:r>
              <a:rPr lang="ja-JP" altLang="en-US" sz="4000" b="1" dirty="0">
                <a:latin typeface="Arial" panose="020B0604020202020204" pitchFamily="34" charset="0"/>
              </a:rPr>
              <a:t>食育基本法の</a:t>
            </a:r>
            <a:endParaRPr lang="en-US" altLang="ja-JP" sz="4000" b="1" dirty="0">
              <a:latin typeface="Arial" panose="020B0604020202020204" pitchFamily="34" charset="0"/>
            </a:endParaRPr>
          </a:p>
          <a:p>
            <a:r>
              <a:rPr lang="ja-JP" altLang="en-US" sz="4000" b="1" dirty="0">
                <a:latin typeface="Arial" panose="020B0604020202020204" pitchFamily="34" charset="0"/>
              </a:rPr>
              <a:t>基本理念</a:t>
            </a:r>
            <a:endParaRPr lang="ja-JP" altLang="en-US" sz="4000" b="1" dirty="0"/>
          </a:p>
        </p:txBody>
      </p:sp>
      <p:pic>
        <p:nvPicPr>
          <p:cNvPr id="4" name="図 3">
            <a:extLst>
              <a:ext uri="{FF2B5EF4-FFF2-40B4-BE49-F238E27FC236}">
                <a16:creationId xmlns:a16="http://schemas.microsoft.com/office/drawing/2014/main" id="{BC2D8603-2355-F543-F3B4-E5C1A93523C1}"/>
              </a:ext>
            </a:extLst>
          </p:cNvPr>
          <p:cNvPicPr>
            <a:picLocks noChangeAspect="1"/>
          </p:cNvPicPr>
          <p:nvPr/>
        </p:nvPicPr>
        <p:blipFill>
          <a:blip r:embed="rId2"/>
          <a:stretch>
            <a:fillRect/>
          </a:stretch>
        </p:blipFill>
        <p:spPr>
          <a:xfrm>
            <a:off x="3659980" y="0"/>
            <a:ext cx="8375514" cy="6146339"/>
          </a:xfrm>
          <a:prstGeom prst="rect">
            <a:avLst/>
          </a:prstGeom>
        </p:spPr>
      </p:pic>
    </p:spTree>
    <p:extLst>
      <p:ext uri="{BB962C8B-B14F-4D97-AF65-F5344CB8AC3E}">
        <p14:creationId xmlns:p14="http://schemas.microsoft.com/office/powerpoint/2010/main" val="6364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1"/>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dirty="0">
                <a:latin typeface="+mn-ea"/>
              </a:rPr>
              <a:t>食育の推進体制</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9</a:t>
            </a:fld>
            <a:endParaRPr kumimoji="1" lang="ja-JP" altLang="en-US"/>
          </a:p>
        </p:txBody>
      </p:sp>
    </p:spTree>
    <p:extLst>
      <p:ext uri="{BB962C8B-B14F-4D97-AF65-F5344CB8AC3E}">
        <p14:creationId xmlns:p14="http://schemas.microsoft.com/office/powerpoint/2010/main" val="22492996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6caee6-1a78-4cc9-a54a-d1d1f16547bc">
      <Terms xmlns="http://schemas.microsoft.com/office/infopath/2007/PartnerControls"/>
    </lcf76f155ced4ddcb4097134ff3c332f>
    <TaxCatchAll xmlns="1aae756b-9505-4c34-a5b0-2028a85ba9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28373D3D8BC554088C00DDEA2B453A7" ma:contentTypeVersion="12" ma:contentTypeDescription="新しいドキュメントを作成します。" ma:contentTypeScope="" ma:versionID="8a3e9ea5d7a15b873b45f839b79c1c7d">
  <xsd:schema xmlns:xsd="http://www.w3.org/2001/XMLSchema" xmlns:xs="http://www.w3.org/2001/XMLSchema" xmlns:p="http://schemas.microsoft.com/office/2006/metadata/properties" xmlns:ns2="466caee6-1a78-4cc9-a54a-d1d1f16547bc" xmlns:ns3="1aae756b-9505-4c34-a5b0-2028a85ba954" targetNamespace="http://schemas.microsoft.com/office/2006/metadata/properties" ma:root="true" ma:fieldsID="7598c5755e1725116ae65ef2ced99b7a" ns2:_="" ns3:_="">
    <xsd:import namespace="466caee6-1a78-4cc9-a54a-d1d1f16547bc"/>
    <xsd:import namespace="1aae756b-9505-4c34-a5b0-2028a85ba9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caee6-1a78-4cc9-a54a-d1d1f16547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7d9727b-d437-458e-8008-9f484a16938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756b-9505-4c34-a5b0-2028a85ba9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fb43a9-5b11-43af-80c0-d67272e1ff36}" ma:internalName="TaxCatchAll" ma:showField="CatchAllData" ma:web="1aae756b-9505-4c34-a5b0-2028a85ba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6DF867-D079-4DB8-AC49-6B934FBB5228}">
  <ds:schemaRefs>
    <ds:schemaRef ds:uri="http://purl.org/dc/elements/1.1/"/>
    <ds:schemaRef ds:uri="http://schemas.microsoft.com/office/2006/metadata/properties"/>
    <ds:schemaRef ds:uri="http://purl.org/dc/terms/"/>
    <ds:schemaRef ds:uri="http://schemas.microsoft.com/office/2006/documentManagement/types"/>
    <ds:schemaRef ds:uri="13dd2cbf-5189-48f5-a2e9-c185e9b5dfee"/>
    <ds:schemaRef ds:uri="69732729-77ab-4dd0-b3c4-e13634616a44"/>
    <ds:schemaRef ds:uri="http://www.w3.org/XML/1998/namespace"/>
    <ds:schemaRef ds:uri="http://schemas.microsoft.com/office/infopath/2007/PartnerControls"/>
    <ds:schemaRef ds:uri="http://schemas.openxmlformats.org/package/2006/metadata/core-properties"/>
    <ds:schemaRef ds:uri="http://purl.org/dc/dcmitype/"/>
    <ds:schemaRef ds:uri="466caee6-1a78-4cc9-a54a-d1d1f16547bc"/>
    <ds:schemaRef ds:uri="1aae756b-9505-4c34-a5b0-2028a85ba954"/>
  </ds:schemaRefs>
</ds:datastoreItem>
</file>

<file path=customXml/itemProps2.xml><?xml version="1.0" encoding="utf-8"?>
<ds:datastoreItem xmlns:ds="http://schemas.openxmlformats.org/officeDocument/2006/customXml" ds:itemID="{2E3C2E98-EE3A-4186-973C-632332CE9318}">
  <ds:schemaRefs>
    <ds:schemaRef ds:uri="http://schemas.microsoft.com/sharepoint/v3/contenttype/forms"/>
  </ds:schemaRefs>
</ds:datastoreItem>
</file>

<file path=customXml/itemProps3.xml><?xml version="1.0" encoding="utf-8"?>
<ds:datastoreItem xmlns:ds="http://schemas.openxmlformats.org/officeDocument/2006/customXml" ds:itemID="{C76E8787-9F8F-4D49-B497-331B63B5F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caee6-1a78-4cc9-a54a-d1d1f16547bc"/>
    <ds:schemaRef ds:uri="1aae756b-9505-4c34-a5b0-2028a85ba9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1987</TotalTime>
  <Words>1069</Words>
  <Application>Microsoft Macintosh PowerPoint</Application>
  <PresentationFormat>ワイド画面</PresentationFormat>
  <Paragraphs>87</Paragraphs>
  <Slides>28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游ゴシック</vt:lpstr>
      <vt:lpstr>Aldhabi</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小松 陽香</dc:creator>
  <cp:keywords/>
  <dc:description/>
  <cp:lastModifiedBy>宮嶌 洋人</cp:lastModifiedBy>
  <cp:revision>17</cp:revision>
  <cp:lastPrinted>2023-02-02T05:36:27Z</cp:lastPrinted>
  <dcterms:created xsi:type="dcterms:W3CDTF">2023-02-01T05:29:35Z</dcterms:created>
  <dcterms:modified xsi:type="dcterms:W3CDTF">2026-04-02T09:24:50Z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0x010100128373D3D8BC554088C00DDEA2B453A7</vt:lpwstr>
  </property>
  <property fmtid="{D5CDD505-2E9C-101B-9397-08002B2CF9AE}" pid="3" name="MediaServiceImageTags">
    <vt:lpwstr/>
  </property>
</Properties>
</file>